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7.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 id="2147483669" r:id="rId3"/>
    <p:sldMasterId id="2147483681" r:id="rId4"/>
    <p:sldMasterId id="2147483693" r:id="rId5"/>
    <p:sldMasterId id="2147483705" r:id="rId6"/>
    <p:sldMasterId id="2147483717" r:id="rId7"/>
    <p:sldMasterId id="2147483726" r:id="rId8"/>
  </p:sldMasterIdLst>
  <p:notesMasterIdLst>
    <p:notesMasterId r:id="rId39"/>
  </p:notesMasterIdLst>
  <p:handoutMasterIdLst>
    <p:handoutMasterId r:id="rId40"/>
  </p:handoutMasterIdLst>
  <p:sldIdLst>
    <p:sldId id="256" r:id="rId9"/>
    <p:sldId id="257" r:id="rId10"/>
    <p:sldId id="293" r:id="rId11"/>
    <p:sldId id="259" r:id="rId12"/>
    <p:sldId id="258" r:id="rId13"/>
    <p:sldId id="291" r:id="rId14"/>
    <p:sldId id="292" r:id="rId15"/>
    <p:sldId id="275" r:id="rId16"/>
    <p:sldId id="260" r:id="rId17"/>
    <p:sldId id="261" r:id="rId18"/>
    <p:sldId id="277" r:id="rId19"/>
    <p:sldId id="264" r:id="rId20"/>
    <p:sldId id="276" r:id="rId21"/>
    <p:sldId id="294" r:id="rId22"/>
    <p:sldId id="266" r:id="rId23"/>
    <p:sldId id="272" r:id="rId24"/>
    <p:sldId id="280" r:id="rId25"/>
    <p:sldId id="265" r:id="rId26"/>
    <p:sldId id="295" r:id="rId27"/>
    <p:sldId id="285" r:id="rId28"/>
    <p:sldId id="273" r:id="rId29"/>
    <p:sldId id="286" r:id="rId30"/>
    <p:sldId id="282" r:id="rId31"/>
    <p:sldId id="297" r:id="rId32"/>
    <p:sldId id="274" r:id="rId33"/>
    <p:sldId id="298" r:id="rId34"/>
    <p:sldId id="299" r:id="rId35"/>
    <p:sldId id="288" r:id="rId36"/>
    <p:sldId id="289" r:id="rId37"/>
    <p:sldId id="268" r:id="rId38"/>
  </p:sldIdLst>
  <p:sldSz cx="12192000" cy="6858000"/>
  <p:notesSz cx="7104063" cy="10234613"/>
  <p:embeddedFontLst>
    <p:embeddedFont>
      <p:font typeface="Bodoni MT Black" panose="02070A03080606020203" pitchFamily="18" charset="0"/>
      <p:bold r:id="rId41"/>
      <p:boldItalic r:id="rId42"/>
    </p:embeddedFont>
    <p:embeddedFont>
      <p:font typeface="等线" panose="02010600030101010101" pitchFamily="2" charset="-122"/>
      <p:regular r:id="rId43"/>
      <p:bold r:id="rId44"/>
    </p:embeddedFont>
    <p:embeddedFont>
      <p:font typeface="等线 Light" panose="02010600030101010101" pitchFamily="2" charset="-122"/>
      <p:regular r:id="rId45"/>
    </p:embeddedFont>
    <p:embeddedFont>
      <p:font typeface="黑体" panose="02010609060101010101" pitchFamily="49" charset="-122"/>
      <p:regular r:id="rId46"/>
    </p:embeddedFont>
    <p:embeddedFont>
      <p:font typeface="微软雅黑" panose="020B0503020204020204" pitchFamily="34" charset="-122"/>
      <p:regular r:id="rId47"/>
      <p:bold r:id="rId4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97C0"/>
    <a:srgbClr val="0000FF"/>
    <a:srgbClr val="E6E6E6"/>
    <a:srgbClr val="9595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7419" autoAdjust="0"/>
  </p:normalViewPr>
  <p:slideViewPr>
    <p:cSldViewPr snapToGrid="0">
      <p:cViewPr varScale="1">
        <p:scale>
          <a:sx n="106" d="100"/>
          <a:sy n="106" d="100"/>
        </p:scale>
        <p:origin x="84" y="232"/>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109" d="100"/>
          <a:sy n="109" d="100"/>
        </p:scale>
        <p:origin x="5208" y="1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handoutMaster" Target="handoutMasters/handoutMaster1.xml"/><Relationship Id="rId45" Type="http://schemas.openxmlformats.org/officeDocument/2006/relationships/font" Target="fonts/font5.fntdata"/><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4.fntdata"/><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font" Target="fonts/font6.fntdata"/><Relationship Id="rId20" Type="http://schemas.openxmlformats.org/officeDocument/2006/relationships/slide" Target="slides/slide12.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1440" tIns="45720" rIns="91440" bIns="45720" rtlCol="0"/>
          <a:lstStyle>
            <a:lvl1pPr algn="l">
              <a:defRPr sz="1300"/>
            </a:lvl1pPr>
          </a:lstStyle>
          <a:p>
            <a:endParaRPr lang="zh-CN" altLang="en-US" sz="1200" dirty="0">
              <a:latin typeface="Times New Roman" panose="02020603050405020304" pitchFamily="18" charset="0"/>
              <a:ea typeface="宋体" panose="02010600030101010101" pitchFamily="2" charset="-122"/>
            </a:endParaRPr>
          </a:p>
        </p:txBody>
      </p:sp>
      <p:pic>
        <p:nvPicPr>
          <p:cNvPr id="7" name="图形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97233" y="159233"/>
            <a:ext cx="906901" cy="708550"/>
          </a:xfrm>
          <a:prstGeom prst="rect">
            <a:avLst/>
          </a:prstGeom>
        </p:spPr>
      </p:pic>
      <p:sp>
        <p:nvSpPr>
          <p:cNvPr id="10" name="矩形 9"/>
          <p:cNvSpPr/>
          <p:nvPr/>
        </p:nvSpPr>
        <p:spPr>
          <a:xfrm>
            <a:off x="2819925" y="9863997"/>
            <a:ext cx="978673" cy="403343"/>
          </a:xfrm>
          <a:prstGeom prst="rect">
            <a:avLst/>
          </a:prstGeom>
        </p:spPr>
        <p:txBody>
          <a:bodyPr vert="horz" lIns="99075" tIns="49538" rIns="99075" bIns="49538"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300">
                <a:solidFill>
                  <a:srgbClr val="959590"/>
                </a:solidFill>
                <a:latin typeface="黑体" panose="02010609060101010101" pitchFamily="49" charset="-122"/>
                <a:ea typeface="黑体" panose="02010609060101010101" pitchFamily="49" charset="-122"/>
              </a:rPr>
              <a:t>‹#›</a:t>
            </a:fld>
            <a:endParaRPr lang="zh-CN" altLang="en-US" sz="1300" dirty="0">
              <a:solidFill>
                <a:srgbClr val="959590"/>
              </a:solidFill>
              <a:latin typeface="黑体" panose="02010609060101010101" pitchFamily="49" charset="-122"/>
              <a:ea typeface="黑体" panose="02010609060101010101" pitchFamily="49" charset="-122"/>
            </a:endParaRPr>
          </a:p>
        </p:txBody>
      </p:sp>
      <p:sp>
        <p:nvSpPr>
          <p:cNvPr id="11" name="页脚占位符 10"/>
          <p:cNvSpPr>
            <a:spLocks noGrp="1"/>
          </p:cNvSpPr>
          <p:nvPr>
            <p:ph type="ftr" sz="quarter" idx="2"/>
          </p:nvPr>
        </p:nvSpPr>
        <p:spPr>
          <a:xfrm>
            <a:off x="0" y="9863997"/>
            <a:ext cx="3078163" cy="370616"/>
          </a:xfrm>
          <a:prstGeom prst="rect">
            <a:avLst/>
          </a:prstGeom>
        </p:spPr>
        <p:txBody>
          <a:bodyPr vert="horz" lIns="91440" tIns="45720" rIns="91440" bIns="45720" rtlCol="0"/>
          <a:lstStyle>
            <a:lvl1pPr algn="l">
              <a:defRPr sz="1200"/>
            </a:lvl1pPr>
          </a:lstStyle>
          <a:p>
            <a:endParaRPr lang="zh-CN" altLang="en-US" dirty="0">
              <a:latin typeface="Times New Roman" panose="02020603050405020304" pitchFamily="18" charset="0"/>
              <a:ea typeface="宋体" panose="02010600030101010101" pitchFamily="2" charset="-122"/>
            </a:endParaRPr>
          </a:p>
        </p:txBody>
      </p:sp>
      <p:sp>
        <p:nvSpPr>
          <p:cNvPr id="12" name="日期占位符 11"/>
          <p:cNvSpPr>
            <a:spLocks noGrp="1"/>
          </p:cNvSpPr>
          <p:nvPr>
            <p:ph type="dt" sz="quarter" idx="1"/>
          </p:nvPr>
        </p:nvSpPr>
        <p:spPr>
          <a:xfrm>
            <a:off x="4025901" y="9863997"/>
            <a:ext cx="3078162" cy="370615"/>
          </a:xfrm>
          <a:prstGeom prst="rect">
            <a:avLst/>
          </a:prstGeom>
        </p:spPr>
        <p:txBody>
          <a:bodyPr vert="horz" lIns="91440" tIns="45720" rIns="91440" bIns="45720" rtlCol="0"/>
          <a:lstStyle>
            <a:lvl1pPr algn="r">
              <a:defRPr sz="1200"/>
            </a:lvl1pPr>
          </a:lstStyle>
          <a:p>
            <a:fld id="{C0E2864D-1C47-43C4-B193-E83A55120905}" type="datetime1">
              <a:rPr lang="zh-CN" altLang="en-US" smtClean="0">
                <a:latin typeface="Times New Roman" panose="02020603050405020304" pitchFamily="18" charset="0"/>
                <a:ea typeface="宋体" panose="02010600030101010101" pitchFamily="2" charset="-122"/>
              </a:rPr>
              <a:t>2025/12/16</a:t>
            </a:fld>
            <a:endParaRPr lang="zh-CN" altLang="en-US">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zh-CN" altLang="en-US"/>
          </a:p>
        </p:txBody>
      </p:sp>
      <p:sp>
        <p:nvSpPr>
          <p:cNvPr id="3" name="日期占位符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0DCF8E1F-4D15-439A-917B-3168A36C0B51}" type="datetime1">
              <a:rPr lang="zh-CN" altLang="en-US" smtClean="0"/>
              <a:t>2025/12/16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zh-CN" altLang="en-US"/>
          </a:p>
        </p:txBody>
      </p:sp>
      <p:sp>
        <p:nvSpPr>
          <p:cNvPr id="5" name="备注占位符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4B34ACD2-7160-4BC6-9558-B824CD6F57DF}"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3.svg"/><Relationship Id="rId7" Type="http://schemas.openxmlformats.org/officeDocument/2006/relationships/image" Target="../media/image11.sv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1.xml"/><Relationship Id="rId4" Type="http://schemas.openxmlformats.org/officeDocument/2006/relationships/image" Target="../media/image36.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38.svg"/><Relationship Id="rId4" Type="http://schemas.openxmlformats.org/officeDocument/2006/relationships/image" Target="../media/image37.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36.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4.xml"/><Relationship Id="rId6" Type="http://schemas.openxmlformats.org/officeDocument/2006/relationships/image" Target="../media/image5.png"/><Relationship Id="rId5" Type="http://schemas.openxmlformats.org/officeDocument/2006/relationships/image" Target="../media/image42.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4.xml"/><Relationship Id="rId6" Type="http://schemas.openxmlformats.org/officeDocument/2006/relationships/image" Target="../media/image45.svg"/><Relationship Id="rId5" Type="http://schemas.openxmlformats.org/officeDocument/2006/relationships/image" Target="../media/image10.png"/><Relationship Id="rId4" Type="http://schemas.openxmlformats.org/officeDocument/2006/relationships/image" Target="../media/image4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12.png"/><Relationship Id="rId1" Type="http://schemas.openxmlformats.org/officeDocument/2006/relationships/slideMaster" Target="../slideMasters/slideMaster4.xml"/><Relationship Id="rId6" Type="http://schemas.openxmlformats.org/officeDocument/2006/relationships/image" Target="../media/image16.png"/><Relationship Id="rId5" Type="http://schemas.openxmlformats.org/officeDocument/2006/relationships/image" Target="../media/image47.svg"/><Relationship Id="rId4"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4.xml"/><Relationship Id="rId5" Type="http://schemas.openxmlformats.org/officeDocument/2006/relationships/image" Target="../media/image44.svg"/><Relationship Id="rId4"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2.png"/><Relationship Id="rId1" Type="http://schemas.openxmlformats.org/officeDocument/2006/relationships/slideMaster" Target="../slideMasters/slideMaster4.xml"/><Relationship Id="rId5" Type="http://schemas.openxmlformats.org/officeDocument/2006/relationships/image" Target="../media/image53.svg"/><Relationship Id="rId4" Type="http://schemas.openxmlformats.org/officeDocument/2006/relationships/image" Target="../media/image2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55.svg"/><Relationship Id="rId4"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4.xml"/><Relationship Id="rId6" Type="http://schemas.openxmlformats.org/officeDocument/2006/relationships/image" Target="../media/image10.png"/><Relationship Id="rId5" Type="http://schemas.openxmlformats.org/officeDocument/2006/relationships/image" Target="../media/image44.svg"/><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4.png"/><Relationship Id="rId1" Type="http://schemas.openxmlformats.org/officeDocument/2006/relationships/slideMaster" Target="../slideMasters/slideMaster4.xml"/><Relationship Id="rId4" Type="http://schemas.openxmlformats.org/officeDocument/2006/relationships/image" Target="../media/image36.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svg"/><Relationship Id="rId2" Type="http://schemas.openxmlformats.org/officeDocument/2006/relationships/image" Target="../media/image1.png"/><Relationship Id="rId1" Type="http://schemas.openxmlformats.org/officeDocument/2006/relationships/slideMaster" Target="../slideMasters/slideMaster5.xml"/><Relationship Id="rId6" Type="http://schemas.openxmlformats.org/officeDocument/2006/relationships/image" Target="../media/image5.png"/><Relationship Id="rId5" Type="http://schemas.openxmlformats.org/officeDocument/2006/relationships/image" Target="../media/image59.svg"/><Relationship Id="rId4"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 Id="rId6" Type="http://schemas.openxmlformats.org/officeDocument/2006/relationships/image" Target="../media/image62.svg"/><Relationship Id="rId5" Type="http://schemas.openxmlformats.org/officeDocument/2006/relationships/image" Target="../media/image10.png"/><Relationship Id="rId4" Type="http://schemas.openxmlformats.org/officeDocument/2006/relationships/image" Target="../media/image61.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5.sv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6.png"/><Relationship Id="rId5" Type="http://schemas.openxmlformats.org/officeDocument/2006/relationships/image" Target="../media/image64.svg"/><Relationship Id="rId4"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50.png"/><Relationship Id="rId1" Type="http://schemas.openxmlformats.org/officeDocument/2006/relationships/slideMaster" Target="../slideMasters/slideMaster5.xml"/><Relationship Id="rId5" Type="http://schemas.openxmlformats.org/officeDocument/2006/relationships/image" Target="../media/image61.svg"/><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22.png"/><Relationship Id="rId1" Type="http://schemas.openxmlformats.org/officeDocument/2006/relationships/slideMaster" Target="../slideMasters/slideMaster5.xml"/><Relationship Id="rId5" Type="http://schemas.openxmlformats.org/officeDocument/2006/relationships/image" Target="../media/image69.svg"/><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26.png"/><Relationship Id="rId1" Type="http://schemas.openxmlformats.org/officeDocument/2006/relationships/slideMaster" Target="../slideMasters/slideMaster5.xml"/><Relationship Id="rId5" Type="http://schemas.openxmlformats.org/officeDocument/2006/relationships/image" Target="../media/image71.svg"/><Relationship Id="rId4"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3.svg"/><Relationship Id="rId7" Type="http://schemas.openxmlformats.org/officeDocument/2006/relationships/image" Target="../media/image62.svg"/><Relationship Id="rId2" Type="http://schemas.openxmlformats.org/officeDocument/2006/relationships/image" Target="../media/image3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61.svg"/><Relationship Id="rId4"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34.png"/><Relationship Id="rId1" Type="http://schemas.openxmlformats.org/officeDocument/2006/relationships/slideMaster" Target="../slideMasters/slideMaster5.xml"/><Relationship Id="rId4" Type="http://schemas.openxmlformats.org/officeDocument/2006/relationships/image" Target="../media/image36.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6.xml"/><Relationship Id="rId6" Type="http://schemas.openxmlformats.org/officeDocument/2006/relationships/image" Target="../media/image5.png"/><Relationship Id="rId5" Type="http://schemas.openxmlformats.org/officeDocument/2006/relationships/image" Target="../media/image42.svg"/><Relationship Id="rId4"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6.xml"/><Relationship Id="rId6" Type="http://schemas.openxmlformats.org/officeDocument/2006/relationships/image" Target="../media/image45.svg"/><Relationship Id="rId5" Type="http://schemas.openxmlformats.org/officeDocument/2006/relationships/image" Target="../media/image10.png"/><Relationship Id="rId4" Type="http://schemas.openxmlformats.org/officeDocument/2006/relationships/image" Target="../media/image44.sv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6.png"/><Relationship Id="rId5" Type="http://schemas.openxmlformats.org/officeDocument/2006/relationships/image" Target="../media/image47.svg"/><Relationship Id="rId4" Type="http://schemas.openxmlformats.org/officeDocument/2006/relationships/image" Target="../media/image14.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6.xml"/><Relationship Id="rId5" Type="http://schemas.openxmlformats.org/officeDocument/2006/relationships/image" Target="../media/image44.sv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2.png"/><Relationship Id="rId1" Type="http://schemas.openxmlformats.org/officeDocument/2006/relationships/slideMaster" Target="../slideMasters/slideMaster6.xml"/><Relationship Id="rId5" Type="http://schemas.openxmlformats.org/officeDocument/2006/relationships/image" Target="../media/image53.svg"/><Relationship Id="rId4" Type="http://schemas.openxmlformats.org/officeDocument/2006/relationships/image" Target="../media/image24.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6.png"/><Relationship Id="rId1" Type="http://schemas.openxmlformats.org/officeDocument/2006/relationships/slideMaster" Target="../slideMasters/slideMaster6.xml"/><Relationship Id="rId5" Type="http://schemas.openxmlformats.org/officeDocument/2006/relationships/image" Target="../media/image55.svg"/><Relationship Id="rId4"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 Id="rId5" Type="http://schemas.openxmlformats.org/officeDocument/2006/relationships/image" Target="../media/image25.svg"/><Relationship Id="rId4" Type="http://schemas.openxmlformats.org/officeDocument/2006/relationships/image" Target="../media/image24.pn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44.sv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4.png"/><Relationship Id="rId1" Type="http://schemas.openxmlformats.org/officeDocument/2006/relationships/slideMaster" Target="../slideMasters/slideMaster6.xml"/><Relationship Id="rId4" Type="http://schemas.openxmlformats.org/officeDocument/2006/relationships/image" Target="../media/image36.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75.svg"/><Relationship Id="rId4" Type="http://schemas.openxmlformats.org/officeDocument/2006/relationships/image" Target="../media/image37.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4.png"/><Relationship Id="rId1" Type="http://schemas.openxmlformats.org/officeDocument/2006/relationships/slideMaster" Target="../slideMasters/slideMaster7.xml"/><Relationship Id="rId4" Type="http://schemas.openxmlformats.org/officeDocument/2006/relationships/image" Target="../media/image36.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9.svg"/><Relationship Id="rId4" Type="http://schemas.openxmlformats.org/officeDocument/2006/relationships/image" Target="../media/image28.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7.xml"/><Relationship Id="rId5" Type="http://schemas.openxmlformats.org/officeDocument/2006/relationships/image" Target="../media/image43.svg"/><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Master" Target="../slideMasters/slideMaster8.xml"/><Relationship Id="rId6" Type="http://schemas.openxmlformats.org/officeDocument/2006/relationships/image" Target="../media/image5.png"/><Relationship Id="rId5" Type="http://schemas.openxmlformats.org/officeDocument/2006/relationships/image" Target="../media/image42.svg"/><Relationship Id="rId4"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8.xml"/><Relationship Id="rId6" Type="http://schemas.openxmlformats.org/officeDocument/2006/relationships/image" Target="../media/image45.svg"/><Relationship Id="rId5" Type="http://schemas.openxmlformats.org/officeDocument/2006/relationships/image" Target="../media/image10.png"/><Relationship Id="rId4" Type="http://schemas.openxmlformats.org/officeDocument/2006/relationships/image" Target="../media/image4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12.png"/><Relationship Id="rId1" Type="http://schemas.openxmlformats.org/officeDocument/2006/relationships/slideMaster" Target="../slideMasters/slideMaster8.xml"/><Relationship Id="rId6" Type="http://schemas.openxmlformats.org/officeDocument/2006/relationships/image" Target="../media/image16.png"/><Relationship Id="rId5" Type="http://schemas.openxmlformats.org/officeDocument/2006/relationships/image" Target="../media/image47.svg"/><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8.xml"/><Relationship Id="rId5" Type="http://schemas.openxmlformats.org/officeDocument/2006/relationships/image" Target="../media/image44.svg"/><Relationship Id="rId4"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22.png"/><Relationship Id="rId1" Type="http://schemas.openxmlformats.org/officeDocument/2006/relationships/slideMaster" Target="../slideMasters/slideMaster8.xml"/><Relationship Id="rId5" Type="http://schemas.openxmlformats.org/officeDocument/2006/relationships/image" Target="../media/image53.svg"/><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26.png"/><Relationship Id="rId1" Type="http://schemas.openxmlformats.org/officeDocument/2006/relationships/slideMaster" Target="../slideMasters/slideMaster8.xml"/><Relationship Id="rId5" Type="http://schemas.openxmlformats.org/officeDocument/2006/relationships/image" Target="../media/image55.svg"/><Relationship Id="rId4"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45.svg"/><Relationship Id="rId2" Type="http://schemas.openxmlformats.org/officeDocument/2006/relationships/image" Target="../media/image32.png"/><Relationship Id="rId1" Type="http://schemas.openxmlformats.org/officeDocument/2006/relationships/slideMaster" Target="../slideMasters/slideMaster8.xml"/><Relationship Id="rId6" Type="http://schemas.openxmlformats.org/officeDocument/2006/relationships/image" Target="../media/image10.png"/><Relationship Id="rId5" Type="http://schemas.openxmlformats.org/officeDocument/2006/relationships/image" Target="../media/image44.svg"/><Relationship Id="rId4"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34.png"/><Relationship Id="rId1" Type="http://schemas.openxmlformats.org/officeDocument/2006/relationships/slideMaster" Target="../slideMasters/slideMaster8.xml"/><Relationship Id="rId4" Type="http://schemas.openxmlformats.org/officeDocument/2006/relationships/image" Target="../media/image3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0" y="1834526"/>
            <a:ext cx="12192000" cy="5053013"/>
          </a:xfrm>
          <a:prstGeom prst="rect">
            <a:avLst/>
          </a:prstGeom>
        </p:spPr>
      </p:pic>
      <p:sp>
        <p:nvSpPr>
          <p:cNvPr id="8" name="Subtitle 2"/>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p:cNvPicPr>
            <a:picLocks noChangeAspect="1"/>
          </p:cNvPicPr>
          <p:nvPr userDrawn="1"/>
        </p:nvPicPr>
        <p:blipFill>
          <a:blip r:embed="rId3" cstate="email"/>
          <a:stretch>
            <a:fillRect/>
          </a:stretch>
        </p:blipFill>
        <p:spPr>
          <a:xfrm>
            <a:off x="0" y="4911386"/>
            <a:ext cx="12192000" cy="2370125"/>
          </a:xfrm>
          <a:prstGeom prst="rect">
            <a:avLst/>
          </a:prstGeom>
        </p:spPr>
      </p:pic>
      <p:sp>
        <p:nvSpPr>
          <p:cNvPr id="2" name="矩形 1"/>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p:cNvGrpSpPr/>
          <p:nvPr userDrawn="1"/>
        </p:nvGrpSpPr>
        <p:grpSpPr>
          <a:xfrm>
            <a:off x="2418018" y="1130870"/>
            <a:ext cx="2324103" cy="514842"/>
            <a:chOff x="3086104" y="216939"/>
            <a:chExt cx="1743077" cy="514842"/>
          </a:xfrm>
        </p:grpSpPr>
        <p:sp>
          <p:nvSpPr>
            <p:cNvPr id="2" name="文本框 1"/>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85000">
              <a:schemeClr val="bg1"/>
            </a:gs>
            <a:gs pos="0">
              <a:schemeClr val="bg1">
                <a:lumMod val="91000"/>
              </a:schemeClr>
            </a:gs>
            <a:gs pos="2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42097" y="2186129"/>
            <a:ext cx="9144000" cy="709754"/>
          </a:xfrm>
        </p:spPr>
        <p:txBody>
          <a:bodyPr anchor="b">
            <a:noAutofit/>
          </a:bodyPr>
          <a:lstStyle>
            <a:lvl1pPr algn="ctr">
              <a:lnSpc>
                <a:spcPct val="120000"/>
              </a:lnSpc>
              <a:defRPr sz="3800" b="1">
                <a:solidFill>
                  <a:srgbClr val="0D97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3277583" y="3206544"/>
            <a:ext cx="5636834" cy="571500"/>
          </a:xfrm>
        </p:spPr>
        <p:txBody>
          <a:bodyPr vert="horz" lIns="91440" tIns="45720" rIns="91440" bIns="45720" rtlCol="0">
            <a:normAutofit/>
          </a:bodyPr>
          <a:lstStyle>
            <a:lvl1pPr algn="ctr">
              <a:defRPr lang="zh-CN" altLang="en-US" sz="3200" b="1" dirty="0">
                <a:solidFill>
                  <a:schemeClr val="bg2">
                    <a:lumMod val="25000"/>
                  </a:schemeClr>
                </a:solidFill>
                <a:latin typeface="微软雅黑" panose="020B0503020204020204" pitchFamily="34" charset="-122"/>
                <a:ea typeface="微软雅黑" panose="020B0503020204020204" pitchFamily="34" charset="-122"/>
              </a:defRPr>
            </a:lvl1pPr>
          </a:lstStyle>
          <a:p>
            <a:pPr marL="0" lvl="0" indent="0" algn="ctr">
              <a:buNone/>
            </a:pPr>
            <a:r>
              <a:rPr lang="zh-CN" altLang="en-US" dirty="0"/>
              <a:t>单击此处编辑母版副标题样式</a:t>
            </a:r>
          </a:p>
        </p:txBody>
      </p:sp>
      <p:pic>
        <p:nvPicPr>
          <p:cNvPr id="9" name="图形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75" y="444501"/>
            <a:ext cx="2305050" cy="457200"/>
          </a:xfrm>
          <a:prstGeom prst="rect">
            <a:avLst/>
          </a:prstGeom>
        </p:spPr>
      </p:pic>
      <p:cxnSp>
        <p:nvCxnSpPr>
          <p:cNvPr id="11" name="直接连接符 10"/>
          <p:cNvCxnSpPr/>
          <p:nvPr userDrawn="1"/>
        </p:nvCxnSpPr>
        <p:spPr>
          <a:xfrm>
            <a:off x="1543050" y="2996829"/>
            <a:ext cx="9106853" cy="0"/>
          </a:xfrm>
          <a:prstGeom prst="line">
            <a:avLst/>
          </a:prstGeom>
          <a:ln w="12700" cap="rnd" cmpd="sng">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 name="日期占位符 3"/>
          <p:cNvSpPr txBox="1"/>
          <p:nvPr userDrawn="1"/>
        </p:nvSpPr>
        <p:spPr>
          <a:xfrm>
            <a:off x="5312808" y="6020875"/>
            <a:ext cx="1444463" cy="365125"/>
          </a:xfrm>
          <a:prstGeom prst="rect">
            <a:avLst/>
          </a:prstGeom>
        </p:spPr>
        <p:txBody>
          <a:bodyPr vert="horz" lIns="91440" tIns="45720" rIns="91440" bIns="45720" rtlCol="0" anchor="ctr"/>
          <a:lstStyle>
            <a:defPPr>
              <a:defRPr lang="en-US"/>
            </a:defPPr>
            <a:lvl1pPr algn="ctr">
              <a:defRPr sz="1600" b="1">
                <a:latin typeface="黑体" panose="02010609060101010101" pitchFamily="49" charset="-122"/>
                <a:ea typeface="黑体" panose="02010609060101010101" pitchFamily="49" charset="-122"/>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89F84666-61CF-4C79-B611-D58C5F11E63F}" type="datetimeFigureOut">
              <a:rPr lang="zh-CN" altLang="en-US" smtClean="0"/>
              <a:t>2025/12/16</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14400" y="2362677"/>
            <a:ext cx="1102043" cy="674052"/>
          </a:xfrm>
        </p:spPr>
        <p:txBody>
          <a:bodyPr>
            <a:normAutofit/>
          </a:bodyPr>
          <a:lstStyle>
            <a:lvl1pPr>
              <a:defRPr sz="3200" b="1">
                <a:solidFill>
                  <a:srgbClr val="0D97C0"/>
                </a:solidFill>
                <a:latin typeface="黑体" panose="02010609060101010101" pitchFamily="49" charset="-122"/>
                <a:ea typeface="黑体" panose="02010609060101010101" pitchFamily="49" charset="-122"/>
              </a:defRPr>
            </a:lvl1pPr>
          </a:lstStyle>
          <a:p>
            <a:r>
              <a:rPr lang="zh-CN" altLang="en-US" dirty="0"/>
              <a:t>目录</a:t>
            </a:r>
          </a:p>
        </p:txBody>
      </p:sp>
      <p:pic>
        <p:nvPicPr>
          <p:cNvPr id="8" name="图形 7"/>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0562" y="110400"/>
            <a:ext cx="2299501" cy="708749"/>
          </a:xfrm>
          <a:prstGeom prst="rect">
            <a:avLst/>
          </a:prstGeom>
        </p:spPr>
      </p:pic>
      <p:sp>
        <p:nvSpPr>
          <p:cNvPr id="9" name="文本框 8"/>
          <p:cNvSpPr txBox="1"/>
          <p:nvPr userDrawn="1"/>
        </p:nvSpPr>
        <p:spPr>
          <a:xfrm>
            <a:off x="914400" y="1734502"/>
            <a:ext cx="3716977" cy="769441"/>
          </a:xfrm>
          <a:prstGeom prst="rect">
            <a:avLst/>
          </a:prstGeom>
          <a:noFill/>
        </p:spPr>
        <p:txBody>
          <a:bodyPr wrap="square" rtlCol="0">
            <a:spAutoFit/>
          </a:bodyPr>
          <a:lstStyle/>
          <a:p>
            <a:r>
              <a:rPr lang="en-US" altLang="zh-CN" sz="4400" b="1" spc="200" baseline="0" dirty="0">
                <a:solidFill>
                  <a:schemeClr val="bg1">
                    <a:lumMod val="85000"/>
                  </a:schemeClr>
                </a:solidFill>
                <a:latin typeface="+mn-lt"/>
                <a:ea typeface="微软雅黑" panose="020B0503020204020204" pitchFamily="34" charset="-122"/>
              </a:rPr>
              <a:t>CONTENTS</a:t>
            </a:r>
            <a:endParaRPr lang="zh-CN" altLang="en-US" sz="4400" b="1" spc="200" baseline="0" dirty="0">
              <a:solidFill>
                <a:schemeClr val="bg1">
                  <a:lumMod val="85000"/>
                </a:schemeClr>
              </a:solidFill>
              <a:latin typeface="+mn-lt"/>
              <a:ea typeface="微软雅黑" panose="020B0503020204020204" pitchFamily="34" charset="-122"/>
            </a:endParaRPr>
          </a:p>
        </p:txBody>
      </p:sp>
      <p:sp>
        <p:nvSpPr>
          <p:cNvPr id="10" name="矩形 9"/>
          <p:cNvSpPr/>
          <p:nvPr userDrawn="1"/>
        </p:nvSpPr>
        <p:spPr>
          <a:xfrm>
            <a:off x="971550" y="3067049"/>
            <a:ext cx="9271000" cy="83345"/>
          </a:xfrm>
          <a:prstGeom prst="rect">
            <a:avLst/>
          </a:prstGeom>
          <a:gradFill>
            <a:gsLst>
              <a:gs pos="0">
                <a:srgbClr val="0D97C0"/>
              </a:gs>
              <a:gs pos="9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1981"/>
          <a:stretch>
            <a:fillRect/>
          </a:stretch>
        </p:blipFill>
        <p:spPr>
          <a:xfrm>
            <a:off x="4889854" y="4564183"/>
            <a:ext cx="7302146" cy="2293817"/>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带图目录">
    <p:spTree>
      <p:nvGrpSpPr>
        <p:cNvPr id="1" name=""/>
        <p:cNvGrpSpPr/>
        <p:nvPr/>
      </p:nvGrpSpPr>
      <p:grpSpPr>
        <a:xfrm>
          <a:off x="0" y="0"/>
          <a:ext cx="0" cy="0"/>
          <a:chOff x="0" y="0"/>
          <a:chExt cx="0" cy="0"/>
        </a:xfrm>
      </p:grpSpPr>
      <p:sp>
        <p:nvSpPr>
          <p:cNvPr id="7" name="文本框 6"/>
          <p:cNvSpPr txBox="1"/>
          <p:nvPr userDrawn="1"/>
        </p:nvSpPr>
        <p:spPr>
          <a:xfrm>
            <a:off x="920750" y="965200"/>
            <a:ext cx="2310248" cy="1107996"/>
          </a:xfrm>
          <a:prstGeom prst="rect">
            <a:avLst/>
          </a:prstGeom>
          <a:noFill/>
        </p:spPr>
        <p:txBody>
          <a:bodyPr wrap="none" rtlCol="0">
            <a:spAutoFit/>
          </a:bodyPr>
          <a:lstStyle/>
          <a:p>
            <a:r>
              <a:rPr lang="zh-CN" altLang="en-US" sz="6600" b="1" dirty="0">
                <a:solidFill>
                  <a:srgbClr val="0D97C0"/>
                </a:solidFill>
                <a:latin typeface="黑体" panose="02010609060101010101" pitchFamily="49" charset="-122"/>
                <a:ea typeface="黑体" panose="02010609060101010101" pitchFamily="49" charset="-122"/>
              </a:rPr>
              <a:t>目 录</a:t>
            </a:r>
          </a:p>
        </p:txBody>
      </p:sp>
      <p:sp>
        <p:nvSpPr>
          <p:cNvPr id="8" name="文本框 7"/>
          <p:cNvSpPr txBox="1"/>
          <p:nvPr userDrawn="1"/>
        </p:nvSpPr>
        <p:spPr>
          <a:xfrm>
            <a:off x="1016000" y="1901592"/>
            <a:ext cx="1632178" cy="584775"/>
          </a:xfrm>
          <a:prstGeom prst="rect">
            <a:avLst/>
          </a:prstGeom>
          <a:noFill/>
        </p:spPr>
        <p:txBody>
          <a:bodyPr wrap="none" rtlCol="0">
            <a:spAutoFit/>
          </a:bodyPr>
          <a:lstStyle/>
          <a:p>
            <a:r>
              <a:rPr lang="en-US" altLang="zh-CN" sz="3200" b="1" dirty="0">
                <a:solidFill>
                  <a:srgbClr val="0D97C0"/>
                </a:solidFill>
                <a:latin typeface="黑体" panose="02010609060101010101" pitchFamily="49" charset="-122"/>
                <a:ea typeface="黑体" panose="02010609060101010101" pitchFamily="49" charset="-122"/>
              </a:rPr>
              <a:t>CONTENT</a:t>
            </a:r>
            <a:endParaRPr lang="zh-CN" altLang="en-US" sz="3200" b="1" dirty="0">
              <a:solidFill>
                <a:srgbClr val="0D97C0"/>
              </a:solidFill>
              <a:latin typeface="黑体" panose="02010609060101010101" pitchFamily="49" charset="-122"/>
              <a:ea typeface="黑体" panose="02010609060101010101" pitchFamily="49" charset="-122"/>
            </a:endParaRP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r="53699"/>
          <a:stretch>
            <a:fillRect/>
          </a:stretch>
        </p:blipFill>
        <p:spPr>
          <a:xfrm>
            <a:off x="6546850" y="0"/>
            <a:ext cx="5645150" cy="685800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子标题">
    <p:spTree>
      <p:nvGrpSpPr>
        <p:cNvPr id="1" name=""/>
        <p:cNvGrpSpPr/>
        <p:nvPr/>
      </p:nvGrpSpPr>
      <p:grpSpPr>
        <a:xfrm>
          <a:off x="0" y="0"/>
          <a:ext cx="0" cy="0"/>
          <a:chOff x="0" y="0"/>
          <a:chExt cx="0" cy="0"/>
        </a:xfrm>
      </p:grpSpPr>
      <p:sp>
        <p:nvSpPr>
          <p:cNvPr id="7" name="矩形 6"/>
          <p:cNvSpPr/>
          <p:nvPr userDrawn="1"/>
        </p:nvSpPr>
        <p:spPr>
          <a:xfrm>
            <a:off x="1535906" y="1790700"/>
            <a:ext cx="2571748" cy="2240756"/>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162425" y="2171700"/>
            <a:ext cx="7953375" cy="723900"/>
          </a:xfrm>
        </p:spPr>
        <p:txBody>
          <a:bodyPr>
            <a:normAutofit/>
          </a:bodyPr>
          <a:lstStyle>
            <a:lvl1pPr>
              <a:defRPr sz="4000" b="1">
                <a:solidFill>
                  <a:srgbClr val="0D97C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8" name="矩形 7"/>
          <p:cNvSpPr/>
          <p:nvPr userDrawn="1"/>
        </p:nvSpPr>
        <p:spPr>
          <a:xfrm>
            <a:off x="4107654" y="2902745"/>
            <a:ext cx="5890421" cy="508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1650" y="476250"/>
            <a:ext cx="2305050" cy="457200"/>
          </a:xfrm>
          <a:prstGeom prst="rect">
            <a:avLst/>
          </a:prstGeom>
        </p:spPr>
      </p:pic>
      <p:sp>
        <p:nvSpPr>
          <p:cNvPr id="6" name="矩形 5"/>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与正文">
    <p:spTree>
      <p:nvGrpSpPr>
        <p:cNvPr id="1" name=""/>
        <p:cNvGrpSpPr/>
        <p:nvPr/>
      </p:nvGrpSpPr>
      <p:grpSpPr>
        <a:xfrm>
          <a:off x="0" y="0"/>
          <a:ext cx="0" cy="0"/>
          <a:chOff x="0" y="0"/>
          <a:chExt cx="0" cy="0"/>
        </a:xfrm>
      </p:grpSpPr>
      <p:sp>
        <p:nvSpPr>
          <p:cNvPr id="8" name="矩形 7"/>
          <p:cNvSpPr/>
          <p:nvPr userDrawn="1"/>
        </p:nvSpPr>
        <p:spPr>
          <a:xfrm>
            <a:off x="0" y="0"/>
            <a:ext cx="12182410" cy="79248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792479"/>
          </a:xfrm>
        </p:spPr>
        <p:txBody>
          <a:bodyPr>
            <a:normAutofit/>
          </a:bodyPr>
          <a:lstStyle>
            <a:lvl1pPr>
              <a:defRPr sz="3200" b="1">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 name="矩形 6"/>
          <p:cNvSpPr/>
          <p:nvPr userDrawn="1"/>
        </p:nvSpPr>
        <p:spPr>
          <a:xfrm>
            <a:off x="485776" y="186691"/>
            <a:ext cx="97630" cy="41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0117" y="177165"/>
            <a:ext cx="676275" cy="438150"/>
          </a:xfrm>
          <a:prstGeom prst="rect">
            <a:avLst/>
          </a:prstGeom>
        </p:spPr>
      </p:pic>
      <p:sp>
        <p:nvSpPr>
          <p:cNvPr id="14" name="矩形 13"/>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2" name="标题 1"/>
          <p:cNvSpPr>
            <a:spLocks noGrp="1"/>
          </p:cNvSpPr>
          <p:nvPr>
            <p:ph type="title"/>
          </p:nvPr>
        </p:nvSpPr>
        <p:spPr>
          <a:xfrm>
            <a:off x="407895" y="211928"/>
            <a:ext cx="9704396" cy="558184"/>
          </a:xfrm>
        </p:spPr>
        <p:txBody>
          <a:bodyPr>
            <a:noAutofit/>
          </a:bodyPr>
          <a:lstStyle>
            <a:lvl1pPr>
              <a:defRPr sz="3200"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 name="矩形 6"/>
          <p:cNvSpPr/>
          <p:nvPr userDrawn="1"/>
        </p:nvSpPr>
        <p:spPr>
          <a:xfrm>
            <a:off x="0" y="893661"/>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2291" y="245600"/>
            <a:ext cx="1592505" cy="490841"/>
          </a:xfrm>
          <a:prstGeom prst="rect">
            <a:avLst/>
          </a:prstGeom>
        </p:spPr>
      </p:pic>
      <p:sp>
        <p:nvSpPr>
          <p:cNvPr id="10" name="矩形 9"/>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1" name="矩形 10"/>
          <p:cNvSpPr/>
          <p:nvPr userDrawn="1"/>
        </p:nvSpPr>
        <p:spPr>
          <a:xfrm>
            <a:off x="0" y="2278380"/>
            <a:ext cx="12192000" cy="195072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nvPr>
        </p:nvSpPr>
        <p:spPr>
          <a:xfrm>
            <a:off x="0" y="2590958"/>
            <a:ext cx="12192000" cy="1325563"/>
          </a:xfrm>
        </p:spPr>
        <p:txBody>
          <a:bodyPr/>
          <a:lstStyle>
            <a:lvl1pPr algn="ctr">
              <a:defRPr b="1">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pic>
        <p:nvPicPr>
          <p:cNvPr id="8" name="图形 7"/>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10" y="1110615"/>
            <a:ext cx="2781300" cy="857250"/>
          </a:xfrm>
          <a:prstGeom prst="rect">
            <a:avLst/>
          </a:prstGeom>
        </p:spPr>
      </p:pic>
      <p:sp>
        <p:nvSpPr>
          <p:cNvPr id="9" name="矩形 8"/>
          <p:cNvSpPr/>
          <p:nvPr userDrawn="1"/>
        </p:nvSpPr>
        <p:spPr>
          <a:xfrm>
            <a:off x="13252" y="4295139"/>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文本占位符 13"/>
          <p:cNvSpPr>
            <a:spLocks noGrp="1"/>
          </p:cNvSpPr>
          <p:nvPr>
            <p:ph type="body" sz="quarter" idx="10"/>
          </p:nvPr>
        </p:nvSpPr>
        <p:spPr>
          <a:xfrm>
            <a:off x="3829367" y="4695586"/>
            <a:ext cx="4533266" cy="370596"/>
          </a:xfrm>
        </p:spPr>
        <p:txBody>
          <a:bodyPr>
            <a:normAutofit/>
          </a:bodyPr>
          <a:lstStyle>
            <a:lvl1pPr marL="0" indent="0" algn="ctr">
              <a:buNone/>
              <a:defRPr sz="1600" b="1">
                <a:latin typeface="黑体" panose="02010609060101010101" pitchFamily="49" charset="-122"/>
                <a:ea typeface="黑体" panose="02010609060101010101" pitchFamily="49" charset="-122"/>
              </a:defRPr>
            </a:lvl1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075" y="6428362"/>
            <a:ext cx="1847850" cy="304800"/>
          </a:xfrm>
          <a:prstGeom prst="rect">
            <a:avLst/>
          </a:prstGeom>
        </p:spPr>
      </p:pic>
      <p:sp>
        <p:nvSpPr>
          <p:cNvPr id="10" name="日期占位符 3"/>
          <p:cNvSpPr txBox="1"/>
          <p:nvPr userDrawn="1"/>
        </p:nvSpPr>
        <p:spPr>
          <a:xfrm>
            <a:off x="5373768" y="5879473"/>
            <a:ext cx="1444463" cy="365125"/>
          </a:xfrm>
          <a:prstGeom prst="rect">
            <a:avLst/>
          </a:prstGeom>
        </p:spPr>
        <p:txBody>
          <a:bodyPr vert="horz" lIns="91440" tIns="45720" rIns="91440" bIns="45720" rtlCol="0" anchor="ctr"/>
          <a:lstStyle>
            <a:defPPr>
              <a:defRPr lang="en-US"/>
            </a:defPPr>
            <a:lvl1pPr algn="ctr">
              <a:defRPr sz="1600" b="1">
                <a:latin typeface="黑体" panose="02010609060101010101" pitchFamily="49" charset="-122"/>
                <a:ea typeface="黑体" panose="02010609060101010101" pitchFamily="49" charset="-122"/>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89F84666-61CF-4C79-B611-D58C5F11E63F}" type="datetimeFigureOut">
              <a:rPr lang="zh-CN" altLang="en-US" smtClean="0"/>
              <a:t>2025/12/16</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p:cNvSpPr>
              <a:spLocks noChangeArrowheads="1"/>
            </p:cNvSpPr>
            <p:nvPr/>
          </p:nvSpPr>
          <p:spPr bwMode="auto">
            <a:xfrm>
              <a:off x="0" y="0"/>
              <a:ext cx="646595" cy="633602"/>
            </a:xfrm>
            <a:prstGeom prst="flowChartConnector">
              <a:avLst/>
            </a:prstGeom>
            <a:grpFill/>
            <a:ln w="2540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1" name="矩形 30"/>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32" name="矩形 31"/>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3" name="矩形 32"/>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1"/>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1" y="4589466"/>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5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825625"/>
            <a:ext cx="515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5128"/>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40319"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40319"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717"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9" y="457200"/>
            <a:ext cx="393276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717"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40319"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2" y="365125"/>
            <a:ext cx="76835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F5A34-150D-4384-ADE0-5963A8A3C9C1}"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0" y="1834526"/>
            <a:ext cx="12192000" cy="5053013"/>
          </a:xfrm>
          <a:prstGeom prst="rect">
            <a:avLst/>
          </a:prstGeom>
        </p:spPr>
      </p:pic>
      <p:sp>
        <p:nvSpPr>
          <p:cNvPr id="8" name="Subtitle 2"/>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p:cNvPicPr>
            <a:picLocks noChangeAspect="1"/>
          </p:cNvPicPr>
          <p:nvPr userDrawn="1"/>
        </p:nvPicPr>
        <p:blipFill>
          <a:blip r:embed="rId3" cstate="email"/>
          <a:stretch>
            <a:fillRect/>
          </a:stretch>
        </p:blipFill>
        <p:spPr>
          <a:xfrm>
            <a:off x="0" y="4911386"/>
            <a:ext cx="12192000" cy="2370125"/>
          </a:xfrm>
          <a:prstGeom prst="rect">
            <a:avLst/>
          </a:prstGeom>
        </p:spPr>
      </p:pic>
      <p:sp>
        <p:nvSpPr>
          <p:cNvPr id="2" name="矩形 1"/>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p:cNvSpPr>
              <a:spLocks noChangeArrowheads="1"/>
            </p:cNvSpPr>
            <p:nvPr/>
          </p:nvSpPr>
          <p:spPr bwMode="auto">
            <a:xfrm>
              <a:off x="0" y="0"/>
              <a:ext cx="646595" cy="633602"/>
            </a:xfrm>
            <a:prstGeom prst="flowChartConnector">
              <a:avLst/>
            </a:prstGeom>
            <a:grpFill/>
            <a:ln w="2540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1" name="矩形 30"/>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32" name="矩形 31"/>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3" name="矩形 32"/>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2" name="矩形 21"/>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23" name="矩形 22"/>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4" name="矩形 23"/>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4" name="矩形 13"/>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15" name="矩形 14"/>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7" name="文本框 16"/>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1" name="文本框 10"/>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p:cNvGrpSpPr/>
          <p:nvPr userDrawn="1"/>
        </p:nvGrpSpPr>
        <p:grpSpPr>
          <a:xfrm>
            <a:off x="9785345" y="73063"/>
            <a:ext cx="2400000" cy="493536"/>
            <a:chOff x="9509117" y="73063"/>
            <a:chExt cx="2400000" cy="493536"/>
          </a:xfrm>
        </p:grpSpPr>
        <p:sp>
          <p:nvSpPr>
            <p:cNvPr id="18" name="矩形 17"/>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p:cNvGrpSpPr/>
          <p:nvPr userDrawn="1"/>
        </p:nvGrpSpPr>
        <p:grpSpPr>
          <a:xfrm>
            <a:off x="9785345" y="73063"/>
            <a:ext cx="2400000" cy="493536"/>
            <a:chOff x="9509117" y="73063"/>
            <a:chExt cx="2400000" cy="493536"/>
          </a:xfrm>
        </p:grpSpPr>
        <p:sp>
          <p:nvSpPr>
            <p:cNvPr id="15" name="矩形 14"/>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2" name="矩形 21"/>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23" name="矩形 22"/>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4" name="矩形 23"/>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p:cNvGrpSpPr/>
          <p:nvPr userDrawn="1"/>
        </p:nvGrpSpPr>
        <p:grpSpPr>
          <a:xfrm>
            <a:off x="2418018" y="1130870"/>
            <a:ext cx="2324103" cy="514842"/>
            <a:chOff x="3086104" y="216939"/>
            <a:chExt cx="1743077" cy="514842"/>
          </a:xfrm>
        </p:grpSpPr>
        <p:sp>
          <p:nvSpPr>
            <p:cNvPr id="2" name="文本框 1"/>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0" y="1834526"/>
            <a:ext cx="12192000" cy="5053013"/>
          </a:xfrm>
          <a:prstGeom prst="rect">
            <a:avLst/>
          </a:prstGeom>
        </p:spPr>
      </p:pic>
      <p:sp>
        <p:nvSpPr>
          <p:cNvPr id="8" name="Subtitle 2"/>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p:cNvPicPr>
            <a:picLocks noChangeAspect="1"/>
          </p:cNvPicPr>
          <p:nvPr userDrawn="1"/>
        </p:nvPicPr>
        <p:blipFill>
          <a:blip r:embed="rId3" cstate="email"/>
          <a:stretch>
            <a:fillRect/>
          </a:stretch>
        </p:blipFill>
        <p:spPr>
          <a:xfrm>
            <a:off x="0" y="4911386"/>
            <a:ext cx="12192000" cy="2370125"/>
          </a:xfrm>
          <a:prstGeom prst="rect">
            <a:avLst/>
          </a:prstGeom>
        </p:spPr>
      </p:pic>
      <p:sp>
        <p:nvSpPr>
          <p:cNvPr id="2" name="矩形 1"/>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p:cNvSpPr>
              <a:spLocks noChangeArrowheads="1"/>
            </p:cNvSpPr>
            <p:nvPr/>
          </p:nvSpPr>
          <p:spPr bwMode="auto">
            <a:xfrm>
              <a:off x="0" y="0"/>
              <a:ext cx="646595" cy="633602"/>
            </a:xfrm>
            <a:prstGeom prst="flowChartConnector">
              <a:avLst/>
            </a:prstGeom>
            <a:grpFill/>
            <a:ln w="2540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1" name="矩形 30"/>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32" name="矩形 31"/>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3" name="矩形 32"/>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2" name="矩形 21"/>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23" name="矩形 22"/>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4" name="矩形 23"/>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4" name="矩形 13"/>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15" name="矩形 14"/>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7" name="文本框 16"/>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1" name="文本框 10"/>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p:cNvGrpSpPr/>
          <p:nvPr userDrawn="1"/>
        </p:nvGrpSpPr>
        <p:grpSpPr>
          <a:xfrm>
            <a:off x="9785345" y="73063"/>
            <a:ext cx="2400000" cy="493536"/>
            <a:chOff x="9509117" y="73063"/>
            <a:chExt cx="2400000" cy="493536"/>
          </a:xfrm>
        </p:grpSpPr>
        <p:sp>
          <p:nvSpPr>
            <p:cNvPr id="18" name="矩形 17"/>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p:cNvGrpSpPr/>
          <p:nvPr userDrawn="1"/>
        </p:nvGrpSpPr>
        <p:grpSpPr>
          <a:xfrm>
            <a:off x="9785345" y="73063"/>
            <a:ext cx="2400000" cy="493536"/>
            <a:chOff x="9509117" y="73063"/>
            <a:chExt cx="2400000" cy="493536"/>
          </a:xfrm>
        </p:grpSpPr>
        <p:sp>
          <p:nvSpPr>
            <p:cNvPr id="15" name="矩形 14"/>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4" name="矩形 13"/>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15" name="矩形 14"/>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7" name="文本框 16"/>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p:cNvGrpSpPr/>
          <p:nvPr userDrawn="1"/>
        </p:nvGrpSpPr>
        <p:grpSpPr>
          <a:xfrm>
            <a:off x="2418018" y="1130870"/>
            <a:ext cx="2324103" cy="514842"/>
            <a:chOff x="3086104" y="216939"/>
            <a:chExt cx="1743077" cy="514842"/>
          </a:xfrm>
        </p:grpSpPr>
        <p:sp>
          <p:nvSpPr>
            <p:cNvPr id="2" name="文本框 1"/>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0" y="1834526"/>
            <a:ext cx="12192000" cy="5053013"/>
          </a:xfrm>
          <a:prstGeom prst="rect">
            <a:avLst/>
          </a:prstGeom>
        </p:spPr>
      </p:pic>
      <p:sp>
        <p:nvSpPr>
          <p:cNvPr id="8" name="Subtitle 2"/>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p:cNvPicPr>
            <a:picLocks noChangeAspect="1"/>
          </p:cNvPicPr>
          <p:nvPr userDrawn="1"/>
        </p:nvPicPr>
        <p:blipFill>
          <a:blip r:embed="rId3" cstate="email"/>
          <a:stretch>
            <a:fillRect/>
          </a:stretch>
        </p:blipFill>
        <p:spPr>
          <a:xfrm>
            <a:off x="0" y="4911386"/>
            <a:ext cx="12192000" cy="2370125"/>
          </a:xfrm>
          <a:prstGeom prst="rect">
            <a:avLst/>
          </a:prstGeom>
        </p:spPr>
      </p:pic>
      <p:sp>
        <p:nvSpPr>
          <p:cNvPr id="2" name="矩形 1"/>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p:cNvSpPr>
              <a:spLocks noChangeArrowheads="1"/>
            </p:cNvSpPr>
            <p:nvPr/>
          </p:nvSpPr>
          <p:spPr bwMode="auto">
            <a:xfrm>
              <a:off x="0" y="0"/>
              <a:ext cx="646595" cy="633602"/>
            </a:xfrm>
            <a:prstGeom prst="flowChartConnector">
              <a:avLst/>
            </a:prstGeom>
            <a:grpFill/>
            <a:ln w="2540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1" name="矩形 30"/>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32" name="矩形 31"/>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3" name="矩形 32"/>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2" name="矩形 21"/>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23" name="矩形 22"/>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4" name="矩形 23"/>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4" name="矩形 13"/>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15" name="矩形 14"/>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7" name="文本框 16"/>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1" name="文本框 10"/>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p:cNvGrpSpPr/>
          <p:nvPr userDrawn="1"/>
        </p:nvGrpSpPr>
        <p:grpSpPr>
          <a:xfrm>
            <a:off x="9785345" y="73063"/>
            <a:ext cx="2400000" cy="493536"/>
            <a:chOff x="9509117" y="73063"/>
            <a:chExt cx="2400000" cy="493536"/>
          </a:xfrm>
        </p:grpSpPr>
        <p:sp>
          <p:nvSpPr>
            <p:cNvPr id="18" name="矩形 17"/>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p:cNvGrpSpPr/>
          <p:nvPr userDrawn="1"/>
        </p:nvGrpSpPr>
        <p:grpSpPr>
          <a:xfrm>
            <a:off x="9785345" y="73063"/>
            <a:ext cx="2400000" cy="493536"/>
            <a:chOff x="9509117" y="73063"/>
            <a:chExt cx="2400000" cy="493536"/>
          </a:xfrm>
        </p:grpSpPr>
        <p:sp>
          <p:nvSpPr>
            <p:cNvPr id="15" name="矩形 14"/>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1" name="文本框 10"/>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p:cNvGrpSpPr/>
          <p:nvPr userDrawn="1"/>
        </p:nvGrpSpPr>
        <p:grpSpPr>
          <a:xfrm>
            <a:off x="9785345" y="73063"/>
            <a:ext cx="2400000" cy="493536"/>
            <a:chOff x="9509117" y="73063"/>
            <a:chExt cx="2400000" cy="493536"/>
          </a:xfrm>
        </p:grpSpPr>
        <p:sp>
          <p:nvSpPr>
            <p:cNvPr id="18" name="矩形 17"/>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p:cNvGrpSpPr/>
          <p:nvPr userDrawn="1"/>
        </p:nvGrpSpPr>
        <p:grpSpPr>
          <a:xfrm>
            <a:off x="2418018" y="1130870"/>
            <a:ext cx="2324103" cy="514842"/>
            <a:chOff x="3086104" y="216939"/>
            <a:chExt cx="1743077" cy="514842"/>
          </a:xfrm>
        </p:grpSpPr>
        <p:sp>
          <p:nvSpPr>
            <p:cNvPr id="2" name="文本框 1"/>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幻灯片">
    <p:bg>
      <p:bgPr>
        <a:gradFill>
          <a:gsLst>
            <a:gs pos="85000">
              <a:schemeClr val="bg1"/>
            </a:gs>
            <a:gs pos="0">
              <a:schemeClr val="bg1">
                <a:lumMod val="91000"/>
              </a:schemeClr>
            </a:gs>
            <a:gs pos="20000">
              <a:schemeClr val="bg1"/>
            </a:gs>
            <a:gs pos="100000">
              <a:schemeClr val="bg1"/>
            </a:gs>
          </a:gsLst>
          <a:lin ang="5400000" scaled="0"/>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42097" y="2186129"/>
            <a:ext cx="9144000" cy="709754"/>
          </a:xfrm>
        </p:spPr>
        <p:txBody>
          <a:bodyPr anchor="b">
            <a:noAutofit/>
          </a:bodyPr>
          <a:lstStyle>
            <a:lvl1pPr algn="ctr">
              <a:lnSpc>
                <a:spcPct val="120000"/>
              </a:lnSpc>
              <a:defRPr sz="3800" b="1">
                <a:solidFill>
                  <a:srgbClr val="0D97C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3277583" y="3206544"/>
            <a:ext cx="5636834" cy="571500"/>
          </a:xfrm>
        </p:spPr>
        <p:txBody>
          <a:bodyPr vert="horz" lIns="91440" tIns="45720" rIns="91440" bIns="45720" rtlCol="0">
            <a:normAutofit/>
          </a:bodyPr>
          <a:lstStyle>
            <a:lvl1pPr algn="ctr">
              <a:defRPr lang="zh-CN" altLang="en-US" sz="3200" b="1" dirty="0">
                <a:solidFill>
                  <a:schemeClr val="bg2">
                    <a:lumMod val="25000"/>
                  </a:schemeClr>
                </a:solidFill>
                <a:latin typeface="微软雅黑" panose="020B0503020204020204" pitchFamily="34" charset="-122"/>
                <a:ea typeface="微软雅黑" panose="020B0503020204020204" pitchFamily="34" charset="-122"/>
              </a:defRPr>
            </a:lvl1pPr>
          </a:lstStyle>
          <a:p>
            <a:pPr marL="0" lvl="0" indent="0" algn="ctr">
              <a:buNone/>
            </a:pPr>
            <a:r>
              <a:rPr lang="zh-CN" altLang="en-US" dirty="0"/>
              <a:t>单击此处编辑母版副标题样式</a:t>
            </a:r>
          </a:p>
        </p:txBody>
      </p:sp>
      <p:pic>
        <p:nvPicPr>
          <p:cNvPr id="9" name="图形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175" y="444501"/>
            <a:ext cx="2305050" cy="457200"/>
          </a:xfrm>
          <a:prstGeom prst="rect">
            <a:avLst/>
          </a:prstGeom>
        </p:spPr>
      </p:pic>
      <p:cxnSp>
        <p:nvCxnSpPr>
          <p:cNvPr id="11" name="直接连接符 10"/>
          <p:cNvCxnSpPr/>
          <p:nvPr userDrawn="1"/>
        </p:nvCxnSpPr>
        <p:spPr>
          <a:xfrm>
            <a:off x="1543050" y="2996829"/>
            <a:ext cx="9106853" cy="0"/>
          </a:xfrm>
          <a:prstGeom prst="line">
            <a:avLst/>
          </a:prstGeom>
          <a:ln w="12700" cap="rnd" cmpd="sng">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16" name="日期占位符 3"/>
          <p:cNvSpPr txBox="1"/>
          <p:nvPr userDrawn="1"/>
        </p:nvSpPr>
        <p:spPr>
          <a:xfrm>
            <a:off x="5312808" y="6020875"/>
            <a:ext cx="1444463" cy="365125"/>
          </a:xfrm>
          <a:prstGeom prst="rect">
            <a:avLst/>
          </a:prstGeom>
        </p:spPr>
        <p:txBody>
          <a:bodyPr vert="horz" lIns="91440" tIns="45720" rIns="91440" bIns="45720" rtlCol="0" anchor="ctr"/>
          <a:lstStyle>
            <a:defPPr>
              <a:defRPr lang="en-US"/>
            </a:defPPr>
            <a:lvl1pPr algn="ctr">
              <a:defRPr sz="1600" b="1">
                <a:latin typeface="黑体" panose="02010609060101010101" pitchFamily="49" charset="-122"/>
                <a:ea typeface="黑体" panose="02010609060101010101" pitchFamily="49" charset="-122"/>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89F84666-61CF-4C79-B611-D58C5F11E63F}" type="datetimeFigureOut">
              <a:rPr lang="zh-CN" altLang="en-US" smtClean="0"/>
              <a:t>2025/12/16</a:t>
            </a:fld>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14400" y="2362677"/>
            <a:ext cx="1102043" cy="674052"/>
          </a:xfrm>
        </p:spPr>
        <p:txBody>
          <a:bodyPr>
            <a:normAutofit/>
          </a:bodyPr>
          <a:lstStyle>
            <a:lvl1pPr>
              <a:defRPr sz="3200" b="1">
                <a:solidFill>
                  <a:srgbClr val="0D97C0"/>
                </a:solidFill>
                <a:latin typeface="黑体" panose="02010609060101010101" pitchFamily="49" charset="-122"/>
                <a:ea typeface="黑体" panose="02010609060101010101" pitchFamily="49" charset="-122"/>
              </a:defRPr>
            </a:lvl1pPr>
          </a:lstStyle>
          <a:p>
            <a:r>
              <a:rPr lang="zh-CN" altLang="en-US" dirty="0"/>
              <a:t>目录</a:t>
            </a:r>
          </a:p>
        </p:txBody>
      </p:sp>
      <p:pic>
        <p:nvPicPr>
          <p:cNvPr id="8" name="图形 7"/>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0562" y="110400"/>
            <a:ext cx="2299501" cy="708749"/>
          </a:xfrm>
          <a:prstGeom prst="rect">
            <a:avLst/>
          </a:prstGeom>
        </p:spPr>
      </p:pic>
      <p:sp>
        <p:nvSpPr>
          <p:cNvPr id="9" name="文本框 8"/>
          <p:cNvSpPr txBox="1"/>
          <p:nvPr userDrawn="1"/>
        </p:nvSpPr>
        <p:spPr>
          <a:xfrm>
            <a:off x="914400" y="1734502"/>
            <a:ext cx="3716977" cy="769441"/>
          </a:xfrm>
          <a:prstGeom prst="rect">
            <a:avLst/>
          </a:prstGeom>
          <a:noFill/>
        </p:spPr>
        <p:txBody>
          <a:bodyPr wrap="square" rtlCol="0">
            <a:spAutoFit/>
          </a:bodyPr>
          <a:lstStyle/>
          <a:p>
            <a:r>
              <a:rPr lang="en-US" altLang="zh-CN" sz="4400" b="1" spc="200" baseline="0" dirty="0">
                <a:solidFill>
                  <a:schemeClr val="bg1">
                    <a:lumMod val="85000"/>
                  </a:schemeClr>
                </a:solidFill>
                <a:latin typeface="+mn-lt"/>
                <a:ea typeface="微软雅黑" panose="020B0503020204020204" pitchFamily="34" charset="-122"/>
              </a:rPr>
              <a:t>CONTENTS</a:t>
            </a:r>
            <a:endParaRPr lang="zh-CN" altLang="en-US" sz="4400" b="1" spc="200" baseline="0" dirty="0">
              <a:solidFill>
                <a:schemeClr val="bg1">
                  <a:lumMod val="85000"/>
                </a:schemeClr>
              </a:solidFill>
              <a:latin typeface="+mn-lt"/>
              <a:ea typeface="微软雅黑" panose="020B0503020204020204" pitchFamily="34" charset="-122"/>
            </a:endParaRPr>
          </a:p>
        </p:txBody>
      </p:sp>
      <p:sp>
        <p:nvSpPr>
          <p:cNvPr id="10" name="矩形 9"/>
          <p:cNvSpPr/>
          <p:nvPr userDrawn="1"/>
        </p:nvSpPr>
        <p:spPr>
          <a:xfrm>
            <a:off x="971550" y="3067049"/>
            <a:ext cx="9271000" cy="83345"/>
          </a:xfrm>
          <a:prstGeom prst="rect">
            <a:avLst/>
          </a:prstGeom>
          <a:gradFill>
            <a:gsLst>
              <a:gs pos="0">
                <a:srgbClr val="0D97C0"/>
              </a:gs>
              <a:gs pos="93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形 6"/>
          <p:cNvPicPr>
            <a:picLocks noChangeAspect="1"/>
          </p:cNvPicPr>
          <p:nvPr userDrawn="1"/>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1981"/>
          <a:stretch>
            <a:fillRect/>
          </a:stretch>
        </p:blipFill>
        <p:spPr>
          <a:xfrm>
            <a:off x="4889854" y="4564183"/>
            <a:ext cx="7302146" cy="2293817"/>
          </a:xfrm>
          <a:prstGeom prst="rect">
            <a:avLst/>
          </a:prstGeom>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带图目录">
    <p:spTree>
      <p:nvGrpSpPr>
        <p:cNvPr id="1" name=""/>
        <p:cNvGrpSpPr/>
        <p:nvPr/>
      </p:nvGrpSpPr>
      <p:grpSpPr>
        <a:xfrm>
          <a:off x="0" y="0"/>
          <a:ext cx="0" cy="0"/>
          <a:chOff x="0" y="0"/>
          <a:chExt cx="0" cy="0"/>
        </a:xfrm>
      </p:grpSpPr>
      <p:sp>
        <p:nvSpPr>
          <p:cNvPr id="7" name="文本框 6"/>
          <p:cNvSpPr txBox="1"/>
          <p:nvPr userDrawn="1"/>
        </p:nvSpPr>
        <p:spPr>
          <a:xfrm>
            <a:off x="920750" y="965200"/>
            <a:ext cx="2310248" cy="1107996"/>
          </a:xfrm>
          <a:prstGeom prst="rect">
            <a:avLst/>
          </a:prstGeom>
          <a:noFill/>
        </p:spPr>
        <p:txBody>
          <a:bodyPr wrap="none" rtlCol="0">
            <a:spAutoFit/>
          </a:bodyPr>
          <a:lstStyle/>
          <a:p>
            <a:r>
              <a:rPr lang="zh-CN" altLang="en-US" sz="6600" b="1" dirty="0">
                <a:solidFill>
                  <a:srgbClr val="0D97C0"/>
                </a:solidFill>
                <a:latin typeface="黑体" panose="02010609060101010101" pitchFamily="49" charset="-122"/>
                <a:ea typeface="黑体" panose="02010609060101010101" pitchFamily="49" charset="-122"/>
              </a:rPr>
              <a:t>目 录</a:t>
            </a:r>
          </a:p>
        </p:txBody>
      </p:sp>
      <p:sp>
        <p:nvSpPr>
          <p:cNvPr id="8" name="文本框 7"/>
          <p:cNvSpPr txBox="1"/>
          <p:nvPr userDrawn="1"/>
        </p:nvSpPr>
        <p:spPr>
          <a:xfrm>
            <a:off x="1016000" y="1901592"/>
            <a:ext cx="1632178" cy="584775"/>
          </a:xfrm>
          <a:prstGeom prst="rect">
            <a:avLst/>
          </a:prstGeom>
          <a:noFill/>
        </p:spPr>
        <p:txBody>
          <a:bodyPr wrap="none" rtlCol="0">
            <a:spAutoFit/>
          </a:bodyPr>
          <a:lstStyle/>
          <a:p>
            <a:r>
              <a:rPr lang="en-US" altLang="zh-CN" sz="3200" b="1" dirty="0">
                <a:solidFill>
                  <a:srgbClr val="0D97C0"/>
                </a:solidFill>
                <a:latin typeface="黑体" panose="02010609060101010101" pitchFamily="49" charset="-122"/>
                <a:ea typeface="黑体" panose="02010609060101010101" pitchFamily="49" charset="-122"/>
              </a:rPr>
              <a:t>CONTENT</a:t>
            </a:r>
            <a:endParaRPr lang="zh-CN" altLang="en-US" sz="3200" b="1" dirty="0">
              <a:solidFill>
                <a:srgbClr val="0D97C0"/>
              </a:solidFill>
              <a:latin typeface="黑体" panose="02010609060101010101" pitchFamily="49" charset="-122"/>
              <a:ea typeface="黑体" panose="02010609060101010101" pitchFamily="49" charset="-122"/>
            </a:endParaRPr>
          </a:p>
        </p:txBody>
      </p:sp>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r="53699"/>
          <a:stretch>
            <a:fillRect/>
          </a:stretch>
        </p:blipFill>
        <p:spPr>
          <a:xfrm>
            <a:off x="6546850" y="0"/>
            <a:ext cx="5645150" cy="685800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子标题">
    <p:spTree>
      <p:nvGrpSpPr>
        <p:cNvPr id="1" name=""/>
        <p:cNvGrpSpPr/>
        <p:nvPr/>
      </p:nvGrpSpPr>
      <p:grpSpPr>
        <a:xfrm>
          <a:off x="0" y="0"/>
          <a:ext cx="0" cy="0"/>
          <a:chOff x="0" y="0"/>
          <a:chExt cx="0" cy="0"/>
        </a:xfrm>
      </p:grpSpPr>
      <p:sp>
        <p:nvSpPr>
          <p:cNvPr id="7" name="矩形 6"/>
          <p:cNvSpPr/>
          <p:nvPr userDrawn="1"/>
        </p:nvSpPr>
        <p:spPr>
          <a:xfrm>
            <a:off x="1535906" y="1790700"/>
            <a:ext cx="2571748" cy="2240756"/>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162425" y="2171700"/>
            <a:ext cx="7953375" cy="723900"/>
          </a:xfrm>
        </p:spPr>
        <p:txBody>
          <a:bodyPr>
            <a:normAutofit/>
          </a:bodyPr>
          <a:lstStyle>
            <a:lvl1pPr>
              <a:defRPr sz="4000" b="1">
                <a:solidFill>
                  <a:srgbClr val="0D97C0"/>
                </a:solidFill>
                <a:latin typeface="黑体" panose="02010609060101010101" pitchFamily="49" charset="-122"/>
                <a:ea typeface="黑体" panose="02010609060101010101" pitchFamily="49" charset="-122"/>
              </a:defRPr>
            </a:lvl1pPr>
          </a:lstStyle>
          <a:p>
            <a:r>
              <a:rPr lang="zh-CN" altLang="en-US"/>
              <a:t>单击此处编辑母版标题样式</a:t>
            </a:r>
          </a:p>
        </p:txBody>
      </p:sp>
      <p:sp>
        <p:nvSpPr>
          <p:cNvPr id="8" name="矩形 7"/>
          <p:cNvSpPr/>
          <p:nvPr userDrawn="1"/>
        </p:nvSpPr>
        <p:spPr>
          <a:xfrm>
            <a:off x="4107654" y="2902745"/>
            <a:ext cx="5890421" cy="508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形 13"/>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91650" y="476250"/>
            <a:ext cx="2305050" cy="457200"/>
          </a:xfrm>
          <a:prstGeom prst="rect">
            <a:avLst/>
          </a:prstGeom>
        </p:spPr>
      </p:pic>
      <p:sp>
        <p:nvSpPr>
          <p:cNvPr id="6" name="矩形 5"/>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标题与正文">
    <p:spTree>
      <p:nvGrpSpPr>
        <p:cNvPr id="1" name=""/>
        <p:cNvGrpSpPr/>
        <p:nvPr/>
      </p:nvGrpSpPr>
      <p:grpSpPr>
        <a:xfrm>
          <a:off x="0" y="0"/>
          <a:ext cx="0" cy="0"/>
          <a:chOff x="0" y="0"/>
          <a:chExt cx="0" cy="0"/>
        </a:xfrm>
      </p:grpSpPr>
      <p:sp>
        <p:nvSpPr>
          <p:cNvPr id="8" name="矩形 7"/>
          <p:cNvSpPr/>
          <p:nvPr userDrawn="1"/>
        </p:nvSpPr>
        <p:spPr>
          <a:xfrm>
            <a:off x="0" y="0"/>
            <a:ext cx="12182410" cy="79248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38200" y="0"/>
            <a:ext cx="10515600" cy="792479"/>
          </a:xfrm>
        </p:spPr>
        <p:txBody>
          <a:bodyPr>
            <a:normAutofit/>
          </a:bodyPr>
          <a:lstStyle>
            <a:lvl1pPr>
              <a:defRPr sz="3200" b="1">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 name="矩形 6"/>
          <p:cNvSpPr/>
          <p:nvPr userDrawn="1"/>
        </p:nvSpPr>
        <p:spPr>
          <a:xfrm>
            <a:off x="485776" y="186691"/>
            <a:ext cx="97630" cy="41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60117" y="177165"/>
            <a:ext cx="676275" cy="438150"/>
          </a:xfrm>
          <a:prstGeom prst="rect">
            <a:avLst/>
          </a:prstGeom>
        </p:spPr>
      </p:pic>
      <p:sp>
        <p:nvSpPr>
          <p:cNvPr id="14" name="矩形 13"/>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p:cNvGrpSpPr/>
          <p:nvPr userDrawn="1"/>
        </p:nvGrpSpPr>
        <p:grpSpPr>
          <a:xfrm>
            <a:off x="9785345" y="73063"/>
            <a:ext cx="2400000" cy="493536"/>
            <a:chOff x="9509117" y="73063"/>
            <a:chExt cx="2400000" cy="493536"/>
          </a:xfrm>
        </p:grpSpPr>
        <p:sp>
          <p:nvSpPr>
            <p:cNvPr id="15" name="矩形 14"/>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2" name="标题 1"/>
          <p:cNvSpPr>
            <a:spLocks noGrp="1"/>
          </p:cNvSpPr>
          <p:nvPr>
            <p:ph type="title"/>
          </p:nvPr>
        </p:nvSpPr>
        <p:spPr>
          <a:xfrm>
            <a:off x="407895" y="211928"/>
            <a:ext cx="9704396" cy="558184"/>
          </a:xfrm>
        </p:spPr>
        <p:txBody>
          <a:bodyPr>
            <a:noAutofit/>
          </a:bodyPr>
          <a:lstStyle>
            <a:lvl1pPr>
              <a:defRPr sz="3200"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7" name="矩形 6"/>
          <p:cNvSpPr/>
          <p:nvPr userDrawn="1"/>
        </p:nvSpPr>
        <p:spPr>
          <a:xfrm>
            <a:off x="0" y="893661"/>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形 8"/>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12291" y="245600"/>
            <a:ext cx="1592505" cy="490841"/>
          </a:xfrm>
          <a:prstGeom prst="rect">
            <a:avLst/>
          </a:prstGeom>
        </p:spPr>
      </p:pic>
      <p:sp>
        <p:nvSpPr>
          <p:cNvPr id="10" name="矩形 9"/>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
        <p:nvSpPr>
          <p:cNvPr id="11" name="矩形 10"/>
          <p:cNvSpPr/>
          <p:nvPr userDrawn="1"/>
        </p:nvSpPr>
        <p:spPr>
          <a:xfrm>
            <a:off x="0" y="2278380"/>
            <a:ext cx="12192000" cy="195072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 name="标题 1"/>
          <p:cNvSpPr>
            <a:spLocks noGrp="1"/>
          </p:cNvSpPr>
          <p:nvPr>
            <p:ph type="title"/>
          </p:nvPr>
        </p:nvSpPr>
        <p:spPr>
          <a:xfrm>
            <a:off x="0" y="2590958"/>
            <a:ext cx="12192000" cy="1325563"/>
          </a:xfrm>
        </p:spPr>
        <p:txBody>
          <a:bodyPr/>
          <a:lstStyle>
            <a:lvl1pPr algn="ctr">
              <a:defRPr b="1">
                <a:solidFill>
                  <a:schemeClr val="bg1"/>
                </a:solidFill>
                <a:latin typeface="黑体" panose="02010609060101010101" pitchFamily="49" charset="-122"/>
                <a:ea typeface="黑体" panose="02010609060101010101" pitchFamily="49" charset="-122"/>
              </a:defRPr>
            </a:lvl1pPr>
          </a:lstStyle>
          <a:p>
            <a:r>
              <a:rPr lang="zh-CN" altLang="en-US" dirty="0"/>
              <a:t>单击此处编辑母版标题样式</a:t>
            </a:r>
          </a:p>
        </p:txBody>
      </p:sp>
      <p:pic>
        <p:nvPicPr>
          <p:cNvPr id="8" name="图形 7"/>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7210" y="1110615"/>
            <a:ext cx="2781300" cy="857250"/>
          </a:xfrm>
          <a:prstGeom prst="rect">
            <a:avLst/>
          </a:prstGeom>
        </p:spPr>
      </p:pic>
      <p:sp>
        <p:nvSpPr>
          <p:cNvPr id="9" name="矩形 8"/>
          <p:cNvSpPr/>
          <p:nvPr userDrawn="1"/>
        </p:nvSpPr>
        <p:spPr>
          <a:xfrm>
            <a:off x="13252" y="4295139"/>
            <a:ext cx="12192000" cy="50007"/>
          </a:xfrm>
          <a:prstGeom prst="rect">
            <a:avLst/>
          </a:prstGeom>
          <a:gradFill>
            <a:gsLst>
              <a:gs pos="0">
                <a:srgbClr val="0D97C0">
                  <a:alpha val="20000"/>
                </a:srgbClr>
              </a:gs>
              <a:gs pos="16000">
                <a:srgbClr val="0D97C0"/>
              </a:gs>
              <a:gs pos="79000">
                <a:schemeClr val="bg1"/>
              </a:gs>
              <a:gs pos="100000">
                <a:srgbClr val="0D97C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 name="文本占位符 13"/>
          <p:cNvSpPr>
            <a:spLocks noGrp="1"/>
          </p:cNvSpPr>
          <p:nvPr>
            <p:ph type="body" sz="quarter" idx="10"/>
          </p:nvPr>
        </p:nvSpPr>
        <p:spPr>
          <a:xfrm>
            <a:off x="3829367" y="4695586"/>
            <a:ext cx="4533266" cy="370596"/>
          </a:xfrm>
        </p:spPr>
        <p:txBody>
          <a:bodyPr>
            <a:normAutofit/>
          </a:bodyPr>
          <a:lstStyle>
            <a:lvl1pPr marL="0" indent="0" algn="ctr">
              <a:buNone/>
              <a:defRPr sz="1600" b="1">
                <a:latin typeface="黑体" panose="02010609060101010101" pitchFamily="49" charset="-122"/>
                <a:ea typeface="黑体" panose="02010609060101010101" pitchFamily="49" charset="-122"/>
              </a:defRPr>
            </a:lvl1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72075" y="6428362"/>
            <a:ext cx="1847850" cy="304800"/>
          </a:xfrm>
          <a:prstGeom prst="rect">
            <a:avLst/>
          </a:prstGeom>
        </p:spPr>
      </p:pic>
      <p:sp>
        <p:nvSpPr>
          <p:cNvPr id="10" name="日期占位符 3"/>
          <p:cNvSpPr txBox="1"/>
          <p:nvPr userDrawn="1"/>
        </p:nvSpPr>
        <p:spPr>
          <a:xfrm>
            <a:off x="5373768" y="5879473"/>
            <a:ext cx="1444463" cy="365125"/>
          </a:xfrm>
          <a:prstGeom prst="rect">
            <a:avLst/>
          </a:prstGeom>
        </p:spPr>
        <p:txBody>
          <a:bodyPr vert="horz" lIns="91440" tIns="45720" rIns="91440" bIns="45720" rtlCol="0" anchor="ctr"/>
          <a:lstStyle>
            <a:defPPr>
              <a:defRPr lang="en-US"/>
            </a:defPPr>
            <a:lvl1pPr algn="ctr">
              <a:defRPr sz="1600" b="1">
                <a:latin typeface="黑体" panose="02010609060101010101" pitchFamily="49" charset="-122"/>
                <a:ea typeface="黑体" panose="02010609060101010101" pitchFamily="49" charset="-122"/>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lvl="0"/>
            <a:fld id="{89F84666-61CF-4C79-B611-D58C5F11E63F}" type="datetimeFigureOut">
              <a:rPr lang="zh-CN" altLang="en-US" smtClean="0"/>
              <a:t>2025/12/16</a:t>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email"/>
          <a:stretch>
            <a:fillRect/>
          </a:stretch>
        </p:blipFill>
        <p:spPr>
          <a:xfrm>
            <a:off x="0" y="1834526"/>
            <a:ext cx="12192000" cy="5053013"/>
          </a:xfrm>
          <a:prstGeom prst="rect">
            <a:avLst/>
          </a:prstGeom>
        </p:spPr>
      </p:pic>
      <p:sp>
        <p:nvSpPr>
          <p:cNvPr id="8" name="Subtitle 2"/>
          <p:cNvSpPr>
            <a:spLocks noGrp="1"/>
          </p:cNvSpPr>
          <p:nvPr>
            <p:ph type="subTitle" idx="1"/>
          </p:nvPr>
        </p:nvSpPr>
        <p:spPr>
          <a:xfrm>
            <a:off x="1524000" y="3533253"/>
            <a:ext cx="9144000" cy="765570"/>
          </a:xfrm>
        </p:spPr>
        <p:txBody>
          <a:bodyPr>
            <a:normAutofit/>
          </a:bodyPr>
          <a:lstStyle>
            <a:lvl1pPr marL="0" indent="0" algn="ctr">
              <a:buNone/>
              <a:defRPr sz="3200" b="1">
                <a:solidFill>
                  <a:srgbClr val="0097C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9" name="矩形 8"/>
          <p:cNvSpPr/>
          <p:nvPr userDrawn="1"/>
        </p:nvSpPr>
        <p:spPr>
          <a:xfrm>
            <a:off x="0" y="1620000"/>
            <a:ext cx="12192000" cy="1440000"/>
          </a:xfrm>
          <a:prstGeom prst="rect">
            <a:avLst/>
          </a:prstGeom>
          <a:solidFill>
            <a:srgbClr val="0097C4"/>
          </a:solidFill>
          <a:ln cap="rnd">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sz="1800">
              <a:solidFill>
                <a:schemeClr val="tx1"/>
              </a:solidFill>
            </a:endParaRPr>
          </a:p>
        </p:txBody>
      </p:sp>
      <p:sp>
        <p:nvSpPr>
          <p:cNvPr id="10" name="圆角矩形 16"/>
          <p:cNvSpPr/>
          <p:nvPr userDrawn="1"/>
        </p:nvSpPr>
        <p:spPr>
          <a:xfrm>
            <a:off x="816000" y="1834523"/>
            <a:ext cx="10560000" cy="1008000"/>
          </a:xfrm>
          <a:prstGeom prst="roundRect">
            <a:avLst>
              <a:gd name="adj" fmla="val 5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b="1" spc="300" dirty="0">
              <a:solidFill>
                <a:srgbClr val="7D1B4A"/>
              </a:solidFill>
              <a:latin typeface="微软雅黑" panose="020B0503020204020204" pitchFamily="34" charset="-122"/>
              <a:ea typeface="微软雅黑" panose="020B0503020204020204" pitchFamily="34" charset="-122"/>
            </a:endParaRPr>
          </a:p>
        </p:txBody>
      </p:sp>
      <p:sp>
        <p:nvSpPr>
          <p:cNvPr id="11" name="Title 1"/>
          <p:cNvSpPr>
            <a:spLocks noGrp="1"/>
          </p:cNvSpPr>
          <p:nvPr>
            <p:ph type="ctrTitle"/>
          </p:nvPr>
        </p:nvSpPr>
        <p:spPr>
          <a:xfrm>
            <a:off x="647700" y="2040257"/>
            <a:ext cx="10858500" cy="672152"/>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12" name="图片 11"/>
          <p:cNvPicPr>
            <a:picLocks noChangeAspect="1"/>
          </p:cNvPicPr>
          <p:nvPr userDrawn="1"/>
        </p:nvPicPr>
        <p:blipFill>
          <a:blip r:embed="rId3" cstate="email"/>
          <a:stretch>
            <a:fillRect/>
          </a:stretch>
        </p:blipFill>
        <p:spPr>
          <a:xfrm>
            <a:off x="0" y="4911386"/>
            <a:ext cx="12192000" cy="2370125"/>
          </a:xfrm>
          <a:prstGeom prst="rect">
            <a:avLst/>
          </a:prstGeom>
        </p:spPr>
      </p:pic>
      <p:sp>
        <p:nvSpPr>
          <p:cNvPr id="2" name="矩形 1"/>
          <p:cNvSpPr/>
          <p:nvPr userDrawn="1"/>
        </p:nvSpPr>
        <p:spPr>
          <a:xfrm>
            <a:off x="0" y="4911386"/>
            <a:ext cx="12192000" cy="1946617"/>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4" name="图形 3"/>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0500" y="107024"/>
            <a:ext cx="2781300" cy="857250"/>
          </a:xfrm>
          <a:prstGeom prst="rect">
            <a:avLst/>
          </a:prstGeom>
        </p:spPr>
      </p:pic>
      <p:pic>
        <p:nvPicPr>
          <p:cNvPr id="6" name="图形 5"/>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7787" y="6484187"/>
            <a:ext cx="1876425" cy="309513"/>
          </a:xfrm>
          <a:prstGeom prst="rect">
            <a:avLst/>
          </a:prstGeom>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标题 1"/>
          <p:cNvSpPr>
            <a:spLocks noGrp="1"/>
          </p:cNvSpPr>
          <p:nvPr>
            <p:ph type="title"/>
          </p:nvPr>
        </p:nvSpPr>
        <p:spPr>
          <a:xfrm>
            <a:off x="5091724" y="250334"/>
            <a:ext cx="6707556" cy="473218"/>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8" name="矩形 7"/>
          <p:cNvSpPr/>
          <p:nvPr userDrawn="1"/>
        </p:nvSpPr>
        <p:spPr>
          <a:xfrm>
            <a:off x="2" y="0"/>
            <a:ext cx="3316512" cy="6497638"/>
          </a:xfrm>
          <a:prstGeom prst="rect">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706932" y="2403715"/>
            <a:ext cx="1746421" cy="584775"/>
          </a:xfrm>
          <a:prstGeom prst="rect">
            <a:avLst/>
          </a:prstGeom>
          <a:noFill/>
        </p:spPr>
        <p:txBody>
          <a:bodyPr wrap="square" rtlCol="0">
            <a:spAutoFit/>
          </a:bodyPr>
          <a:lstStyle/>
          <a:p>
            <a:r>
              <a:rPr lang="zh-CN" altLang="en-US" sz="3200" b="1" spc="600">
                <a:solidFill>
                  <a:schemeClr val="bg1"/>
                </a:solidFill>
                <a:latin typeface="黑体" panose="02010609060101010101" pitchFamily="49" charset="-122"/>
                <a:ea typeface="黑体" panose="02010609060101010101" pitchFamily="49" charset="-122"/>
              </a:rPr>
              <a:t>目录</a:t>
            </a:r>
          </a:p>
        </p:txBody>
      </p:sp>
      <p:sp>
        <p:nvSpPr>
          <p:cNvPr id="10" name="文本框 9"/>
          <p:cNvSpPr txBox="1"/>
          <p:nvPr userDrawn="1"/>
        </p:nvSpPr>
        <p:spPr>
          <a:xfrm>
            <a:off x="412582" y="2963461"/>
            <a:ext cx="2763761" cy="461665"/>
          </a:xfrm>
          <a:prstGeom prst="rect">
            <a:avLst/>
          </a:prstGeom>
          <a:noFill/>
        </p:spPr>
        <p:txBody>
          <a:bodyPr wrap="square" rtlCol="0">
            <a:spAutoFit/>
          </a:bodyPr>
          <a:lstStyle/>
          <a:p>
            <a:pPr algn="r"/>
            <a:r>
              <a:rPr lang="en-US" altLang="zh-CN" sz="2400" b="1" spc="0">
                <a:solidFill>
                  <a:schemeClr val="bg1"/>
                </a:solidFill>
                <a:latin typeface="黑体" panose="02010609060101010101" pitchFamily="49" charset="-122"/>
                <a:ea typeface="黑体" panose="02010609060101010101" pitchFamily="49" charset="-122"/>
              </a:rPr>
              <a:t>CONTENTS</a:t>
            </a:r>
            <a:endParaRPr lang="zh-CN" altLang="en-US" sz="2400" b="1" spc="0">
              <a:solidFill>
                <a:schemeClr val="bg1"/>
              </a:solidFill>
              <a:latin typeface="黑体" panose="02010609060101010101" pitchFamily="49" charset="-122"/>
              <a:ea typeface="黑体" panose="02010609060101010101" pitchFamily="49" charset="-122"/>
            </a:endParaRPr>
          </a:p>
        </p:txBody>
      </p:sp>
      <p:sp>
        <p:nvSpPr>
          <p:cNvPr id="18" name="圆角矩形 19"/>
          <p:cNvSpPr/>
          <p:nvPr userDrawn="1"/>
        </p:nvSpPr>
        <p:spPr>
          <a:xfrm>
            <a:off x="5210303" y="266009"/>
            <a:ext cx="6694516" cy="473218"/>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rgbClr val="771754"/>
              </a:solidFill>
            </a:endParaRPr>
          </a:p>
        </p:txBody>
      </p:sp>
      <p:cxnSp>
        <p:nvCxnSpPr>
          <p:cNvPr id="19" name="直接连接符 18"/>
          <p:cNvCxnSpPr/>
          <p:nvPr userDrawn="1"/>
        </p:nvCxnSpPr>
        <p:spPr>
          <a:xfrm>
            <a:off x="4075956" y="878541"/>
            <a:ext cx="7659825" cy="0"/>
          </a:xfrm>
          <a:prstGeom prst="line">
            <a:avLst/>
          </a:prstGeom>
          <a:ln>
            <a:solidFill>
              <a:srgbClr val="0097C4"/>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9700" y="4364032"/>
            <a:ext cx="3151080" cy="2133604"/>
          </a:xfrm>
          <a:prstGeom prst="rect">
            <a:avLst/>
          </a:prstGeom>
        </p:spPr>
      </p:pic>
      <p:pic>
        <p:nvPicPr>
          <p:cNvPr id="3" name="图形 2"/>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 y="4235869"/>
            <a:ext cx="523875" cy="1181100"/>
          </a:xfrm>
          <a:prstGeom prst="rect">
            <a:avLst/>
          </a:prstGeom>
        </p:spPr>
      </p:pic>
      <p:pic>
        <p:nvPicPr>
          <p:cNvPr id="5" name="图形 4"/>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8111" y="161489"/>
            <a:ext cx="2781300" cy="857250"/>
          </a:xfrm>
          <a:prstGeom prst="rect">
            <a:avLst/>
          </a:prstGeom>
        </p:spPr>
      </p:pic>
      <p:grpSp>
        <p:nvGrpSpPr>
          <p:cNvPr id="26" name="组合 38"/>
          <p:cNvGrpSpPr/>
          <p:nvPr userDrawn="1"/>
        </p:nvGrpSpPr>
        <p:grpSpPr bwMode="auto">
          <a:xfrm rot="10800000">
            <a:off x="4380785" y="234664"/>
            <a:ext cx="522414" cy="504556"/>
            <a:chOff x="0" y="0"/>
            <a:chExt cx="646595" cy="633602"/>
          </a:xfrm>
          <a:solidFill>
            <a:srgbClr val="0097C4"/>
          </a:solidFill>
          <a:effectLst>
            <a:outerShdw blurRad="38100" dir="18900000" sy="23000" kx="-1200000" algn="bl" rotWithShape="0">
              <a:prstClr val="black">
                <a:alpha val="20000"/>
              </a:prstClr>
            </a:outerShdw>
          </a:effectLst>
        </p:grpSpPr>
        <p:sp>
          <p:nvSpPr>
            <p:cNvPr id="27" name="流程图: 联系 39"/>
            <p:cNvSpPr>
              <a:spLocks noChangeArrowheads="1"/>
            </p:cNvSpPr>
            <p:nvPr/>
          </p:nvSpPr>
          <p:spPr bwMode="auto">
            <a:xfrm>
              <a:off x="0" y="0"/>
              <a:ext cx="646595" cy="633602"/>
            </a:xfrm>
            <a:prstGeom prst="flowChartConnector">
              <a:avLst/>
            </a:prstGeom>
            <a:grpFill/>
            <a:ln w="25400" cap="flat" cmpd="sng">
              <a:solidFill>
                <a:schemeClr val="bg1"/>
              </a:solidFill>
              <a:beve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8" name="流程图: 摘录 40"/>
            <p:cNvSpPr>
              <a:spLocks noChangeArrowheads="1"/>
            </p:cNvSpPr>
            <p:nvPr/>
          </p:nvSpPr>
          <p:spPr bwMode="auto">
            <a:xfrm rot="5400000" flipH="1" flipV="1">
              <a:off x="33714" y="136456"/>
              <a:ext cx="440234" cy="360690"/>
            </a:xfrm>
            <a:prstGeom prst="flowChartExtract">
              <a:avLst/>
            </a:prstGeom>
            <a:grpFill/>
            <a:ln w="25400" cap="rnd" cmpd="sng">
              <a:solidFill>
                <a:schemeClr val="bg1"/>
              </a:solidFill>
              <a:round/>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29"/>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1" name="矩形 30"/>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32" name="矩形 31"/>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33" name="矩形 32"/>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34" name="文本框 33"/>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35" name="矩形 34"/>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子标题">
    <p:bg>
      <p:bgPr>
        <a:solidFill>
          <a:srgbClr val="0D97C0"/>
        </a:solidFill>
        <a:effectLst/>
      </p:bgPr>
    </p:bg>
    <p:spTree>
      <p:nvGrpSpPr>
        <p:cNvPr id="1" name=""/>
        <p:cNvGrpSpPr/>
        <p:nvPr/>
      </p:nvGrpSpPr>
      <p:grpSpPr>
        <a:xfrm>
          <a:off x="0" y="0"/>
          <a:ext cx="0" cy="0"/>
          <a:chOff x="0" y="0"/>
          <a:chExt cx="0" cy="0"/>
        </a:xfrm>
      </p:grpSpPr>
      <p:sp>
        <p:nvSpPr>
          <p:cNvPr id="7" name="矩形 6"/>
          <p:cNvSpPr/>
          <p:nvPr userDrawn="1"/>
        </p:nvSpPr>
        <p:spPr>
          <a:xfrm>
            <a:off x="0" y="2393069"/>
            <a:ext cx="12192000" cy="1416378"/>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圆角矩形 9"/>
          <p:cNvSpPr/>
          <p:nvPr userDrawn="1"/>
        </p:nvSpPr>
        <p:spPr>
          <a:xfrm>
            <a:off x="430392" y="2691912"/>
            <a:ext cx="11331216" cy="981334"/>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9" name="Title 1"/>
          <p:cNvSpPr>
            <a:spLocks noGrp="1"/>
          </p:cNvSpPr>
          <p:nvPr>
            <p:ph type="title"/>
          </p:nvPr>
        </p:nvSpPr>
        <p:spPr>
          <a:xfrm>
            <a:off x="773426" y="2844800"/>
            <a:ext cx="10580374" cy="675558"/>
          </a:xfrm>
        </p:spPr>
        <p:txBody>
          <a:bodyPr anchor="b">
            <a:normAutofit/>
          </a:bodyPr>
          <a:lstStyle>
            <a:lvl1pPr algn="ctr">
              <a:defRPr sz="40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3425" y="272324"/>
            <a:ext cx="1710448" cy="1236786"/>
          </a:xfrm>
          <a:prstGeom prst="rect">
            <a:avLst/>
          </a:prstGeom>
        </p:spPr>
      </p:pic>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6967" y="5229225"/>
            <a:ext cx="5167989" cy="1844406"/>
          </a:xfrm>
          <a:prstGeom prst="rect">
            <a:avLst/>
          </a:prstGeom>
        </p:spPr>
      </p:pic>
      <p:pic>
        <p:nvPicPr>
          <p:cNvPr id="13" name="图形 12"/>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718415" y="85543"/>
            <a:ext cx="2264720" cy="373562"/>
          </a:xfrm>
          <a:prstGeom prst="rect">
            <a:avLst/>
          </a:prstGeom>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sp>
        <p:nvSpPr>
          <p:cNvPr id="8" name="Content Placeholder 2"/>
          <p:cNvSpPr>
            <a:spLocks noGrp="1"/>
          </p:cNvSpPr>
          <p:nvPr>
            <p:ph idx="1"/>
          </p:nvPr>
        </p:nvSpPr>
        <p:spPr>
          <a:xfrm>
            <a:off x="838197" y="1363863"/>
            <a:ext cx="10515600" cy="4351338"/>
          </a:xfrm>
        </p:spPr>
        <p:txBody>
          <a:bodyPr/>
          <a:lstStyle>
            <a:lvl1pPr marL="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1pPr>
            <a:lvl2pPr marL="4572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2pPr>
            <a:lvl3pPr marL="9144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3pPr>
            <a:lvl4pPr marL="13716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4pPr>
            <a:lvl5pPr marL="1828800" indent="0" algn="just">
              <a:buClr>
                <a:srgbClr val="0097C4"/>
              </a:buClr>
              <a:buFont typeface="Wingdings" panose="05000000000000000000" pitchFamily="2" charset="2"/>
              <a:buNone/>
              <a:defRPr baseline="0">
                <a:latin typeface="Times New Roman" panose="02020603050405020304" pitchFamily="18" charset="0"/>
                <a:ea typeface="宋体" panose="02010600030101010101" pitchFamily="2"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9" name="矩形 8"/>
          <p:cNvSpPr/>
          <p:nvPr userDrawn="1"/>
        </p:nvSpPr>
        <p:spPr>
          <a:xfrm>
            <a:off x="-3" y="0"/>
            <a:ext cx="12192000" cy="864000"/>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圆角矩形 9"/>
          <p:cNvSpPr/>
          <p:nvPr userDrawn="1"/>
        </p:nvSpPr>
        <p:spPr>
          <a:xfrm>
            <a:off x="297763" y="132692"/>
            <a:ext cx="10247868" cy="598621"/>
          </a:xfrm>
          <a:prstGeom prst="roundRect">
            <a:avLst>
              <a:gd name="adj" fmla="val 50000"/>
            </a:avLst>
          </a:prstGeom>
          <a:solidFill>
            <a:schemeClr val="bg1"/>
          </a:solidFill>
          <a:effectLst/>
        </p:spPr>
        <p:style>
          <a:lnRef idx="3">
            <a:schemeClr val="lt1"/>
          </a:lnRef>
          <a:fillRef idx="1">
            <a:schemeClr val="accent1"/>
          </a:fillRef>
          <a:effectRef idx="1">
            <a:schemeClr val="accent1"/>
          </a:effectRef>
          <a:fontRef idx="minor">
            <a:schemeClr val="lt1"/>
          </a:fontRef>
        </p:style>
        <p:txBody>
          <a:bodyPr rtlCol="0" anchor="ctr">
            <a:normAutofit/>
          </a:bodyPr>
          <a:lstStyle/>
          <a:p>
            <a:pPr algn="ctr"/>
            <a:endParaRPr lang="zh-CN" altLang="en-US" sz="1800" dirty="0"/>
          </a:p>
        </p:txBody>
      </p:sp>
      <p:sp>
        <p:nvSpPr>
          <p:cNvPr id="18" name="Title 1"/>
          <p:cNvSpPr>
            <a:spLocks noGrp="1"/>
          </p:cNvSpPr>
          <p:nvPr>
            <p:ph type="title"/>
          </p:nvPr>
        </p:nvSpPr>
        <p:spPr>
          <a:xfrm>
            <a:off x="509601" y="227708"/>
            <a:ext cx="10036030" cy="408587"/>
          </a:xfrm>
        </p:spPr>
        <p:txBody>
          <a:bodyPr>
            <a:normAutofit/>
          </a:bodyPr>
          <a:lstStyle>
            <a:lvl1pPr>
              <a:defRPr sz="2800" b="1">
                <a:solidFill>
                  <a:srgbClr val="0097C4"/>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45358" y="60443"/>
            <a:ext cx="743111" cy="743111"/>
          </a:xfrm>
          <a:prstGeom prst="rect">
            <a:avLst/>
          </a:prstGeom>
        </p:spPr>
      </p:pic>
      <p:sp>
        <p:nvSpPr>
          <p:cNvPr id="21" name="矩形 20"/>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2" name="矩形 21"/>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23" name="矩形 22"/>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24" name="矩形 23"/>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
        <p:nvSpPr>
          <p:cNvPr id="25" name="文本框 24"/>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26" name="矩形 25"/>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侧栏">
    <p:bg>
      <p:bgPr>
        <a:solidFill>
          <a:srgbClr val="E6E6E6"/>
        </a:solidFill>
        <a:effectLst/>
      </p:bgPr>
    </p:bg>
    <p:spTree>
      <p:nvGrpSpPr>
        <p:cNvPr id="1" name=""/>
        <p:cNvGrpSpPr/>
        <p:nvPr/>
      </p:nvGrpSpPr>
      <p:grpSpPr>
        <a:xfrm>
          <a:off x="0" y="0"/>
          <a:ext cx="0" cy="0"/>
          <a:chOff x="0" y="0"/>
          <a:chExt cx="0" cy="0"/>
        </a:xfrm>
      </p:grpSpPr>
      <p:pic>
        <p:nvPicPr>
          <p:cNvPr id="10" name="图形 9"/>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98286" y="0"/>
            <a:ext cx="11393713" cy="6497636"/>
          </a:xfrm>
          <a:prstGeom prst="rect">
            <a:avLst/>
          </a:prstGeom>
        </p:spPr>
      </p:pic>
      <p:sp>
        <p:nvSpPr>
          <p:cNvPr id="11" name="标题 1"/>
          <p:cNvSpPr>
            <a:spLocks noGrp="1"/>
          </p:cNvSpPr>
          <p:nvPr>
            <p:ph type="ctrTitle" hasCustomPrompt="1"/>
          </p:nvPr>
        </p:nvSpPr>
        <p:spPr>
          <a:xfrm>
            <a:off x="9258801" y="0"/>
            <a:ext cx="2933200" cy="360362"/>
          </a:xfrm>
        </p:spPr>
        <p:txBody>
          <a:bodyPr anchor="b">
            <a:noAutofit/>
          </a:bodyPr>
          <a:lstStyle>
            <a:lvl1pPr algn="ctr">
              <a:defRPr sz="1400" b="0">
                <a:solidFill>
                  <a:schemeClr val="bg1"/>
                </a:solidFill>
                <a:latin typeface="微软雅黑" panose="020B0503020204020204" pitchFamily="34" charset="-122"/>
                <a:ea typeface="微软雅黑" panose="020B0503020204020204" pitchFamily="34" charset="-122"/>
              </a:defRPr>
            </a:lvl1pPr>
          </a:lstStyle>
          <a:p>
            <a:r>
              <a:rPr lang="zh-CN" altLang="en-US" dirty="0"/>
              <a:t>主标题样式</a:t>
            </a:r>
          </a:p>
        </p:txBody>
      </p:sp>
      <p:sp>
        <p:nvSpPr>
          <p:cNvPr id="12" name="副标题 2"/>
          <p:cNvSpPr>
            <a:spLocks noGrp="1"/>
          </p:cNvSpPr>
          <p:nvPr>
            <p:ph type="subTitle" idx="1" hasCustomPrompt="1"/>
          </p:nvPr>
        </p:nvSpPr>
        <p:spPr>
          <a:xfrm>
            <a:off x="9258801" y="550068"/>
            <a:ext cx="2933200" cy="360362"/>
          </a:xfrm>
        </p:spPr>
        <p:txBody>
          <a:bodyPr/>
          <a:lstStyle>
            <a:lvl1pPr marL="0" indent="0" algn="ctr">
              <a:buNone/>
              <a:defRPr sz="20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副标题样式</a:t>
            </a:r>
          </a:p>
        </p:txBody>
      </p:sp>
      <p:sp>
        <p:nvSpPr>
          <p:cNvPr id="13" name="矩形 12"/>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4" name="矩形 13"/>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15" name="矩形 14"/>
          <p:cNvSpPr/>
          <p:nvPr userDrawn="1"/>
        </p:nvSpPr>
        <p:spPr>
          <a:xfrm>
            <a:off x="0" y="6497638"/>
            <a:ext cx="12192000" cy="360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7" name="文本框 16"/>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8" name="矩形 17"/>
          <p:cNvSpPr/>
          <p:nvPr userDrawn="1"/>
        </p:nvSpPr>
        <p:spPr>
          <a:xfrm>
            <a:off x="2" y="6497638"/>
            <a:ext cx="509599" cy="360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燕尾形 14"/>
          <p:cNvSpPr/>
          <p:nvPr userDrawn="1"/>
        </p:nvSpPr>
        <p:spPr>
          <a:xfrm>
            <a:off x="127220" y="6570461"/>
            <a:ext cx="274737" cy="214714"/>
          </a:xfrm>
          <a:prstGeom prst="chevron">
            <a:avLst>
              <a:gd name="adj" fmla="val 45232"/>
            </a:avLst>
          </a:prstGeom>
          <a:solidFill>
            <a:srgbClr val="0097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0" name="文本占位符 15"/>
          <p:cNvSpPr>
            <a:spLocks noGrp="1"/>
          </p:cNvSpPr>
          <p:nvPr>
            <p:ph type="body" sz="quarter" idx="10" hasCustomPrompt="1"/>
          </p:nvPr>
        </p:nvSpPr>
        <p:spPr>
          <a:xfrm>
            <a:off x="9355969" y="1370806"/>
            <a:ext cx="2725963" cy="3848100"/>
          </a:xfrm>
        </p:spPr>
        <p:txBody>
          <a:bodyPr/>
          <a:lstStyle>
            <a:lvl1pPr>
              <a:lnSpc>
                <a:spcPct val="150000"/>
              </a:lnSpc>
              <a:buNone/>
              <a:defRPr sz="1400" baseline="0">
                <a:solidFill>
                  <a:schemeClr val="bg1"/>
                </a:solidFill>
                <a:latin typeface="微软雅黑" panose="020B0503020204020204" pitchFamily="34" charset="-122"/>
                <a:ea typeface="微软雅黑" panose="020B0503020204020204" pitchFamily="34" charset="-122"/>
              </a:defRPr>
            </a:lvl1pPr>
            <a:lvl2pPr>
              <a:buNone/>
              <a:defRPr/>
            </a:lvl2pPr>
            <a:lvl3pPr>
              <a:buNone/>
              <a:defRPr/>
            </a:lvl3pPr>
            <a:lvl4pPr>
              <a:buNone/>
              <a:defRPr/>
            </a:lvl4pPr>
            <a:lvl5pPr>
              <a:buNone/>
              <a:defRPr/>
            </a:lvl5pPr>
          </a:lstStyle>
          <a:p>
            <a:pPr lvl="0"/>
            <a:r>
              <a:rPr lang="zh-CN" altLang="en-US" dirty="0"/>
              <a:t>请单击此处，编辑母版文本样式。</a:t>
            </a:r>
          </a:p>
        </p:txBody>
      </p:sp>
      <p:sp>
        <p:nvSpPr>
          <p:cNvPr id="21" name="内容占位符 17"/>
          <p:cNvSpPr>
            <a:spLocks noGrp="1"/>
          </p:cNvSpPr>
          <p:nvPr>
            <p:ph sz="quarter" idx="11"/>
          </p:nvPr>
        </p:nvSpPr>
        <p:spPr>
          <a:xfrm>
            <a:off x="127002" y="165103"/>
            <a:ext cx="8557684" cy="6259513"/>
          </a:xfrm>
        </p:spPr>
        <p:txBody>
          <a:bodyPr/>
          <a:lstStyle>
            <a:lvl1pPr marL="0" indent="0" algn="just">
              <a:lnSpc>
                <a:spcPct val="150000"/>
              </a:lnSpc>
              <a:buNone/>
              <a:defRPr>
                <a:latin typeface="微软雅黑" panose="020B0503020204020204" pitchFamily="34" charset="-122"/>
                <a:ea typeface="微软雅黑" panose="020B0503020204020204" pitchFamily="34" charset="-122"/>
              </a:defRPr>
            </a:lvl1pPr>
            <a:lvl2pPr marL="457200" indent="0" algn="just">
              <a:lnSpc>
                <a:spcPct val="150000"/>
              </a:lnSpc>
              <a:buNone/>
              <a:defRPr>
                <a:latin typeface="微软雅黑" panose="020B0503020204020204" pitchFamily="34" charset="-122"/>
                <a:ea typeface="微软雅黑" panose="020B0503020204020204" pitchFamily="34" charset="-122"/>
              </a:defRPr>
            </a:lvl2pPr>
            <a:lvl3pPr marL="914400" indent="0" algn="just">
              <a:lnSpc>
                <a:spcPct val="150000"/>
              </a:lnSpc>
              <a:buNone/>
              <a:defRPr>
                <a:latin typeface="微软雅黑" panose="020B0503020204020204" pitchFamily="34" charset="-122"/>
                <a:ea typeface="微软雅黑" panose="020B0503020204020204" pitchFamily="34" charset="-122"/>
              </a:defRPr>
            </a:lvl3pPr>
            <a:lvl4pPr marL="1371600" indent="0" algn="just">
              <a:lnSpc>
                <a:spcPct val="150000"/>
              </a:lnSpc>
              <a:buNone/>
              <a:defRPr>
                <a:latin typeface="微软雅黑" panose="020B0503020204020204" pitchFamily="34" charset="-122"/>
                <a:ea typeface="微软雅黑" panose="020B0503020204020204" pitchFamily="34" charset="-122"/>
              </a:defRPr>
            </a:lvl4pPr>
            <a:lvl5pPr marL="1828800" indent="0" algn="just">
              <a:lnSpc>
                <a:spcPct val="150000"/>
              </a:lnSpc>
              <a:buNone/>
              <a:defRPr>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3" name="图形 2"/>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7341" y="4778767"/>
            <a:ext cx="523875" cy="1181100"/>
          </a:xfrm>
          <a:prstGeom prst="rect">
            <a:avLst/>
          </a:prstGeom>
        </p:spPr>
      </p:pic>
      <p:sp>
        <p:nvSpPr>
          <p:cNvPr id="23" name="矩形 22"/>
          <p:cNvSpPr/>
          <p:nvPr userDrawn="1"/>
        </p:nvSpPr>
        <p:spPr>
          <a:xfrm>
            <a:off x="11247227" y="6497638"/>
            <a:ext cx="944775" cy="360362"/>
          </a:xfrm>
          <a:prstGeom prst="rect">
            <a:avLst/>
          </a:prstGeom>
          <a:solidFill>
            <a:schemeClr val="bg1">
              <a:lumMod val="75000"/>
            </a:schemeClr>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rgbClr val="0097C4"/>
                </a:solidFill>
                <a:latin typeface="Bodoni MT Black" panose="02070A03080606020203" pitchFamily="18" charset="0"/>
                <a:ea typeface="微软雅黑" panose="020B0503020204020204" pitchFamily="34" charset="-122"/>
              </a:rPr>
              <a:t>‹#›</a:t>
            </a:fld>
            <a:endParaRPr lang="zh-CN" altLang="en-US" sz="1800" b="0" dirty="0">
              <a:solidFill>
                <a:srgbClr val="0097C4"/>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纯蓝背景">
    <p:bg>
      <p:bgPr>
        <a:solidFill>
          <a:srgbClr val="0D97C0"/>
        </a:solidFill>
        <a:effectLst/>
      </p:bgPr>
    </p:bg>
    <p:spTree>
      <p:nvGrpSpPr>
        <p:cNvPr id="1" name=""/>
        <p:cNvGrpSpPr/>
        <p:nvPr/>
      </p:nvGrpSpPr>
      <p:grpSpPr>
        <a:xfrm>
          <a:off x="0" y="0"/>
          <a:ext cx="0" cy="0"/>
          <a:chOff x="0" y="0"/>
          <a:chExt cx="0" cy="0"/>
        </a:xfrm>
      </p:grpSpPr>
      <p:sp>
        <p:nvSpPr>
          <p:cNvPr id="6" name="标题 1"/>
          <p:cNvSpPr>
            <a:spLocks noGrp="1"/>
          </p:cNvSpPr>
          <p:nvPr>
            <p:ph type="title"/>
          </p:nvPr>
        </p:nvSpPr>
        <p:spPr>
          <a:xfrm>
            <a:off x="2529029" y="77330"/>
            <a:ext cx="8718198" cy="489269"/>
          </a:xfrm>
        </p:spPr>
        <p:txBody>
          <a:bodyPr/>
          <a:lstStyle>
            <a:lvl1pPr algn="ctr">
              <a:defRPr sz="2200" b="1">
                <a:solidFill>
                  <a:schemeClr val="bg1"/>
                </a:solidFill>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1" name="文本框 10"/>
          <p:cNvSpPr txBox="1"/>
          <p:nvPr userDrawn="1"/>
        </p:nvSpPr>
        <p:spPr>
          <a:xfrm>
            <a:off x="511499" y="6523933"/>
            <a:ext cx="6745084" cy="307777"/>
          </a:xfrm>
          <a:prstGeom prst="rect">
            <a:avLst/>
          </a:prstGeom>
          <a:noFill/>
        </p:spPr>
        <p:txBody>
          <a:bodyPr wrap="square" rtlCol="0">
            <a:spAutoFit/>
          </a:bodyPr>
          <a:lstStyle/>
          <a:p>
            <a:r>
              <a:rPr lang="en-US" altLang="zh-CN" sz="1400" b="0" u="none" dirty="0">
                <a:solidFill>
                  <a:srgbClr val="0097C4"/>
                </a:solidFill>
                <a:latin typeface="Bodoni MT Black" panose="02070A03080606020203" pitchFamily="18" charset="0"/>
                <a:ea typeface="华文彩云" panose="02010800040101010101" pitchFamily="2" charset="-122"/>
              </a:rPr>
              <a:t>BJUT</a:t>
            </a:r>
            <a:endParaRPr lang="zh-CN" altLang="en-US" sz="1400" b="0" u="none" dirty="0">
              <a:solidFill>
                <a:srgbClr val="0097C4"/>
              </a:solidFill>
              <a:latin typeface="Bodoni MT Black" panose="02070A03080606020203" pitchFamily="18" charset="0"/>
              <a:ea typeface="华文彩云" panose="02010800040101010101" pitchFamily="2" charset="-122"/>
            </a:endParaRPr>
          </a:p>
        </p:txBody>
      </p:sp>
      <p:sp>
        <p:nvSpPr>
          <p:cNvPr id="12" name="矩形 11"/>
          <p:cNvSpPr/>
          <p:nvPr userDrawn="1"/>
        </p:nvSpPr>
        <p:spPr>
          <a:xfrm>
            <a:off x="2" y="6497638"/>
            <a:ext cx="509599"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D97C0"/>
              </a:solidFill>
            </a:endParaRPr>
          </a:p>
        </p:txBody>
      </p:sp>
      <p:sp>
        <p:nvSpPr>
          <p:cNvPr id="13" name="燕尾形 14"/>
          <p:cNvSpPr/>
          <p:nvPr userDrawn="1"/>
        </p:nvSpPr>
        <p:spPr>
          <a:xfrm>
            <a:off x="127220" y="6570461"/>
            <a:ext cx="274737" cy="214714"/>
          </a:xfrm>
          <a:prstGeom prst="chevron">
            <a:avLst>
              <a:gd name="adj" fmla="val 452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14" name="内容占位符 4"/>
          <p:cNvSpPr>
            <a:spLocks noGrp="1"/>
          </p:cNvSpPr>
          <p:nvPr>
            <p:ph sz="quarter" idx="10"/>
          </p:nvPr>
        </p:nvSpPr>
        <p:spPr>
          <a:xfrm>
            <a:off x="905933" y="1200150"/>
            <a:ext cx="10541000" cy="4954588"/>
          </a:xfrm>
        </p:spPr>
        <p:txBody>
          <a:bodyPr vert="horz" lIns="91440" tIns="45720" rIns="91440" bIns="45720" rtlCol="0">
            <a:normAutofit/>
          </a:bodyPr>
          <a:lstStyle>
            <a:lvl1pPr marL="0" indent="0" algn="just">
              <a:buNone/>
              <a:defRPr lang="zh-CN" altLang="en-US">
                <a:solidFill>
                  <a:schemeClr val="bg1"/>
                </a:solidFill>
                <a:latin typeface="微软雅黑" panose="020B0503020204020204" pitchFamily="34" charset="-122"/>
                <a:ea typeface="微软雅黑" panose="020B0503020204020204" pitchFamily="34" charset="-122"/>
              </a:defRPr>
            </a:lvl1pPr>
            <a:lvl2pPr marL="457200" indent="0" algn="just">
              <a:buNone/>
              <a:defRPr lang="zh-CN" altLang="en-US">
                <a:solidFill>
                  <a:schemeClr val="bg1"/>
                </a:solidFill>
                <a:latin typeface="微软雅黑" panose="020B0503020204020204" pitchFamily="34" charset="-122"/>
                <a:ea typeface="微软雅黑" panose="020B0503020204020204" pitchFamily="34" charset="-122"/>
              </a:defRPr>
            </a:lvl2pPr>
            <a:lvl3pPr marL="914400" indent="0" algn="just">
              <a:buNone/>
              <a:defRPr lang="zh-CN" altLang="en-US">
                <a:solidFill>
                  <a:schemeClr val="bg1"/>
                </a:solidFill>
                <a:latin typeface="微软雅黑" panose="020B0503020204020204" pitchFamily="34" charset="-122"/>
                <a:ea typeface="微软雅黑" panose="020B0503020204020204" pitchFamily="34" charset="-122"/>
              </a:defRPr>
            </a:lvl3pPr>
            <a:lvl4pPr marL="1371600" indent="0" algn="just">
              <a:buNone/>
              <a:defRPr lang="zh-CN" altLang="en-US">
                <a:solidFill>
                  <a:schemeClr val="bg1"/>
                </a:solidFill>
                <a:latin typeface="微软雅黑" panose="020B0503020204020204" pitchFamily="34" charset="-122"/>
                <a:ea typeface="微软雅黑" panose="020B0503020204020204" pitchFamily="34" charset="-122"/>
              </a:defRPr>
            </a:lvl4pPr>
            <a:lvl5pPr marL="1828800" indent="0" algn="just">
              <a:buNone/>
              <a:defRPr lang="zh-CN" altLang="en-US">
                <a:solidFill>
                  <a:schemeClr val="bg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9" name="组合 18"/>
          <p:cNvGrpSpPr/>
          <p:nvPr userDrawn="1"/>
        </p:nvGrpSpPr>
        <p:grpSpPr>
          <a:xfrm>
            <a:off x="9785345" y="73063"/>
            <a:ext cx="2400000" cy="493536"/>
            <a:chOff x="9509117" y="73063"/>
            <a:chExt cx="2400000" cy="493536"/>
          </a:xfrm>
        </p:grpSpPr>
        <p:sp>
          <p:nvSpPr>
            <p:cNvPr id="18" name="矩形 17"/>
            <p:cNvSpPr/>
            <p:nvPr userDrawn="1"/>
          </p:nvSpPr>
          <p:spPr>
            <a:xfrm>
              <a:off x="9509117" y="559399"/>
              <a:ext cx="2400000" cy="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5" name="图形 4"/>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25" name="矩形 24"/>
          <p:cNvSpPr/>
          <p:nvPr userDrawn="1"/>
        </p:nvSpPr>
        <p:spPr>
          <a:xfrm>
            <a:off x="11247227" y="6497638"/>
            <a:ext cx="944775" cy="360362"/>
          </a:xfrm>
          <a:prstGeom prst="rect">
            <a:avLst/>
          </a:prstGeom>
          <a:solidFill>
            <a:srgbClr val="0D97C0"/>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677FF5B8-A162-48EC-849B-0011207F2481}" type="slidenum">
              <a:rPr lang="zh-CN" altLang="en-US" sz="1800" b="0">
                <a:solidFill>
                  <a:schemeClr val="bg1"/>
                </a:solidFill>
                <a:latin typeface="Bodoni MT Black" panose="02070A03080606020203" pitchFamily="18" charset="0"/>
                <a:ea typeface="微软雅黑" panose="020B0503020204020204" pitchFamily="34" charset="-122"/>
              </a:rPr>
              <a:t>‹#›</a:t>
            </a:fld>
            <a:endParaRPr lang="zh-CN" altLang="en-US" sz="1800" b="0" dirty="0">
              <a:solidFill>
                <a:schemeClr val="bg1"/>
              </a:solidFill>
              <a:latin typeface="Bodoni MT Black" panose="02070A03080606020203" pitchFamily="18" charset="0"/>
              <a:ea typeface="微软雅黑" panose="020B0503020204020204" pitchFamily="34" charset="-122"/>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纯白背景">
    <p:spTree>
      <p:nvGrpSpPr>
        <p:cNvPr id="1" name=""/>
        <p:cNvGrpSpPr/>
        <p:nvPr/>
      </p:nvGrpSpPr>
      <p:grpSpPr>
        <a:xfrm>
          <a:off x="0" y="0"/>
          <a:ext cx="0" cy="0"/>
          <a:chOff x="0" y="0"/>
          <a:chExt cx="0" cy="0"/>
        </a:xfrm>
      </p:grpSpPr>
      <p:sp>
        <p:nvSpPr>
          <p:cNvPr id="2" name="标题 1"/>
          <p:cNvSpPr>
            <a:spLocks noGrp="1"/>
          </p:cNvSpPr>
          <p:nvPr>
            <p:ph type="ctrTitle"/>
          </p:nvPr>
        </p:nvSpPr>
        <p:spPr>
          <a:xfrm>
            <a:off x="2529028" y="101297"/>
            <a:ext cx="8779051" cy="446829"/>
          </a:xfrm>
        </p:spPr>
        <p:txBody>
          <a:bodyPr vert="horz" lIns="91440" tIns="45720" rIns="91440" bIns="45720" rtlCol="0" anchor="ctr">
            <a:normAutofit/>
          </a:bodyPr>
          <a:lstStyle>
            <a:lvl1pPr algn="ctr">
              <a:defRPr lang="zh-CN" altLang="en-US" sz="2200" b="1">
                <a:solidFill>
                  <a:srgbClr val="0097C4"/>
                </a:solidFill>
                <a:latin typeface="微软雅黑" panose="020B0503020204020204" pitchFamily="34" charset="-122"/>
                <a:ea typeface="微软雅黑" panose="020B0503020204020204" pitchFamily="34" charset="-122"/>
              </a:defRPr>
            </a:lvl1pPr>
          </a:lstStyle>
          <a:p>
            <a:pPr lvl="0" algn="ctr"/>
            <a:r>
              <a:rPr lang="zh-CN" altLang="en-US"/>
              <a:t>单击此处编辑母版标题样式</a:t>
            </a:r>
          </a:p>
        </p:txBody>
      </p:sp>
      <p:sp>
        <p:nvSpPr>
          <p:cNvPr id="3" name="副标题 2"/>
          <p:cNvSpPr>
            <a:spLocks noGrp="1"/>
          </p:cNvSpPr>
          <p:nvPr>
            <p:ph type="subTitle" idx="1" hasCustomPrompt="1"/>
          </p:nvPr>
        </p:nvSpPr>
        <p:spPr>
          <a:xfrm>
            <a:off x="905933" y="836613"/>
            <a:ext cx="3450167" cy="477837"/>
          </a:xfrm>
          <a:solidFill>
            <a:srgbClr val="0D97C0"/>
          </a:solidFill>
        </p:spPr>
        <p:txBody>
          <a:bodyPr vert="horz" lIns="91440" tIns="45720" rIns="91440" bIns="45720" rtlCol="0">
            <a:noAutofit/>
          </a:bodyPr>
          <a:lstStyle>
            <a:lvl1pPr marL="0" indent="0">
              <a:buFont typeface="Arial" panose="020B0604020202020204" pitchFamily="34" charset="0"/>
              <a:buNone/>
              <a:defRPr lang="zh-CN" altLang="en-US" b="1">
                <a:solidFill>
                  <a:schemeClr val="bg1"/>
                </a:solidFill>
                <a:latin typeface="微软雅黑" panose="020B0503020204020204" pitchFamily="34" charset="-122"/>
                <a:ea typeface="微软雅黑" panose="020B0503020204020204" pitchFamily="34" charset="-122"/>
              </a:defRPr>
            </a:lvl1pPr>
          </a:lstStyle>
          <a:p>
            <a:pPr marL="228600" lvl="0" indent="-228600"/>
            <a:r>
              <a:rPr lang="zh-CN" altLang="en-US" dirty="0"/>
              <a:t>单击此处编辑副标题</a:t>
            </a:r>
          </a:p>
        </p:txBody>
      </p:sp>
      <p:sp>
        <p:nvSpPr>
          <p:cNvPr id="7" name="矩形 6"/>
          <p:cNvSpPr/>
          <p:nvPr userDrawn="1"/>
        </p:nvSpPr>
        <p:spPr>
          <a:xfrm>
            <a:off x="0" y="6497638"/>
            <a:ext cx="12192000" cy="36036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8" name="矩形 7"/>
          <p:cNvSpPr/>
          <p:nvPr userDrawn="1"/>
        </p:nvSpPr>
        <p:spPr>
          <a:xfrm>
            <a:off x="11152555" y="6497638"/>
            <a:ext cx="646724" cy="360362"/>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algn="ctr" eaLnBrk="1" fontAlgn="base" hangingPunct="1">
              <a:spcBef>
                <a:spcPct val="0"/>
              </a:spcBef>
              <a:spcAft>
                <a:spcPct val="0"/>
              </a:spcAft>
            </a:pPr>
            <a:fld id="{4EDBEA61-A19A-4A43-B72A-0AE72C77EF52}" type="slidenum">
              <a:rPr lang="zh-CN" altLang="en-US" sz="1660" b="1">
                <a:solidFill>
                  <a:prstClr val="white"/>
                </a:solidFill>
              </a:rPr>
              <a:t>‹#›</a:t>
            </a:fld>
            <a:endParaRPr lang="zh-CN" altLang="en-US" sz="1660" b="1">
              <a:solidFill>
                <a:prstClr val="white"/>
              </a:solidFill>
            </a:endParaRPr>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511499" y="6523933"/>
            <a:ext cx="5942641" cy="307777"/>
          </a:xfrm>
          <a:prstGeom prst="rect">
            <a:avLst/>
          </a:prstGeom>
          <a:noFill/>
        </p:spPr>
        <p:txBody>
          <a:bodyPr wrap="square" rtlCol="0">
            <a:spAutoFit/>
          </a:bodyPr>
          <a:lstStyle/>
          <a:p>
            <a:r>
              <a:rPr lang="en-US" altLang="zh-CN" sz="1400" b="0" u="none" dirty="0">
                <a:solidFill>
                  <a:schemeClr val="bg1"/>
                </a:solidFill>
                <a:latin typeface="Bodoni MT Black" panose="02070A03080606020203" pitchFamily="18" charset="0"/>
                <a:ea typeface="华文彩云" panose="02010800040101010101" pitchFamily="2" charset="-122"/>
              </a:rPr>
              <a:t>BJUT</a:t>
            </a:r>
            <a:endParaRPr lang="zh-CN" altLang="en-US" sz="1400" b="0" u="none" dirty="0">
              <a:solidFill>
                <a:schemeClr val="bg1"/>
              </a:solidFill>
              <a:latin typeface="Bodoni MT Black" panose="02070A03080606020203" pitchFamily="18" charset="0"/>
              <a:ea typeface="华文彩云" panose="02010800040101010101" pitchFamily="2" charset="-122"/>
            </a:endParaRPr>
          </a:p>
        </p:txBody>
      </p:sp>
      <p:sp>
        <p:nvSpPr>
          <p:cNvPr id="12" name="内容占位符 4"/>
          <p:cNvSpPr>
            <a:spLocks noGrp="1"/>
          </p:cNvSpPr>
          <p:nvPr>
            <p:ph sz="quarter" idx="10"/>
          </p:nvPr>
        </p:nvSpPr>
        <p:spPr>
          <a:xfrm>
            <a:off x="905933" y="1485900"/>
            <a:ext cx="10541000" cy="4668838"/>
          </a:xfrm>
        </p:spPr>
        <p:txBody>
          <a:bodyPr/>
          <a:lstStyle>
            <a:lvl1pPr marL="0" indent="0" algn="just">
              <a:lnSpc>
                <a:spcPct val="150000"/>
              </a:lnSpc>
              <a:buNone/>
              <a:defRPr b="1">
                <a:solidFill>
                  <a:schemeClr val="tx1"/>
                </a:solidFill>
                <a:latin typeface="微软雅黑" panose="020B0503020204020204" pitchFamily="34" charset="-122"/>
                <a:ea typeface="微软雅黑" panose="020B0503020204020204" pitchFamily="34" charset="-122"/>
              </a:defRPr>
            </a:lvl1pPr>
            <a:lvl2pPr marL="4572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2pPr>
            <a:lvl3pPr marL="9144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3pPr>
            <a:lvl4pPr marL="13716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4pPr>
            <a:lvl5pPr marL="1828800" indent="0" algn="just">
              <a:lnSpc>
                <a:spcPct val="150000"/>
              </a:lnSpc>
              <a:buNone/>
              <a:defRPr b="1">
                <a:solidFill>
                  <a:schemeClr val="tx1"/>
                </a:solidFill>
                <a:latin typeface="微软雅黑" panose="020B0503020204020204" pitchFamily="34" charset="-122"/>
                <a:ea typeface="微软雅黑" panose="020B0503020204020204" pitchFamily="34" charset="-122"/>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pic>
        <p:nvPicPr>
          <p:cNvPr id="13" name="图形 1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3979" y="90926"/>
            <a:ext cx="2305050" cy="457200"/>
          </a:xfrm>
          <a:prstGeom prst="rect">
            <a:avLst/>
          </a:prstGeom>
        </p:spPr>
      </p:pic>
      <p:grpSp>
        <p:nvGrpSpPr>
          <p:cNvPr id="14" name="组合 13"/>
          <p:cNvGrpSpPr/>
          <p:nvPr userDrawn="1"/>
        </p:nvGrpSpPr>
        <p:grpSpPr>
          <a:xfrm>
            <a:off x="9785345" y="73063"/>
            <a:ext cx="2400000" cy="493536"/>
            <a:chOff x="9509117" y="73063"/>
            <a:chExt cx="2400000" cy="493536"/>
          </a:xfrm>
        </p:grpSpPr>
        <p:sp>
          <p:nvSpPr>
            <p:cNvPr id="15" name="矩形 14"/>
            <p:cNvSpPr/>
            <p:nvPr userDrawn="1"/>
          </p:nvSpPr>
          <p:spPr>
            <a:xfrm>
              <a:off x="9509117" y="559399"/>
              <a:ext cx="2400000" cy="7200"/>
            </a:xfrm>
            <a:prstGeom prst="rect">
              <a:avLst/>
            </a:prstGeom>
            <a:solidFill>
              <a:schemeClr val="bg1"/>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64342" y="73063"/>
              <a:ext cx="944775" cy="492926"/>
            </a:xfrm>
            <a:prstGeom prst="rect">
              <a:avLst/>
            </a:prstGeom>
          </p:spPr>
        </p:pic>
      </p:grpSp>
      <p:sp>
        <p:nvSpPr>
          <p:cNvPr id="17" name="矩形 16"/>
          <p:cNvSpPr/>
          <p:nvPr userDrawn="1"/>
        </p:nvSpPr>
        <p:spPr>
          <a:xfrm>
            <a:off x="2" y="6497638"/>
            <a:ext cx="509599" cy="360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燕尾形 14"/>
          <p:cNvSpPr/>
          <p:nvPr userDrawn="1"/>
        </p:nvSpPr>
        <p:spPr>
          <a:xfrm>
            <a:off x="127220" y="6570461"/>
            <a:ext cx="274737" cy="214714"/>
          </a:xfrm>
          <a:prstGeom prst="chevron">
            <a:avLst>
              <a:gd name="adj" fmla="val 45232"/>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白色极简_校徽">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pic>
        <p:nvPicPr>
          <p:cNvPr id="7" name="图形 6"/>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41016" y="73936"/>
            <a:ext cx="2147378" cy="661863"/>
          </a:xfrm>
          <a:prstGeom prst="rect">
            <a:avLst/>
          </a:prstGeom>
        </p:spPr>
      </p:pic>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eaLnBrk="0" fontAlgn="base" hangingPunct="0">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lnSpc>
                <a:spcPct val="120000"/>
              </a:lnSpc>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lnSpc>
                <a:spcPct val="120000"/>
              </a:lnSpc>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致谢">
    <p:bg>
      <p:bgPr>
        <a:solidFill>
          <a:srgbClr val="0D97C0"/>
        </a:solidFill>
        <a:effectLst/>
      </p:bgPr>
    </p:bg>
    <p:spTree>
      <p:nvGrpSpPr>
        <p:cNvPr id="1" name=""/>
        <p:cNvGrpSpPr/>
        <p:nvPr/>
      </p:nvGrpSpPr>
      <p:grpSpPr>
        <a:xfrm>
          <a:off x="0" y="0"/>
          <a:ext cx="0" cy="0"/>
          <a:chOff x="0" y="0"/>
          <a:chExt cx="0" cy="0"/>
        </a:xfrm>
      </p:grpSpPr>
      <p:sp>
        <p:nvSpPr>
          <p:cNvPr id="10" name="标题 1"/>
          <p:cNvSpPr>
            <a:spLocks noGrp="1"/>
          </p:cNvSpPr>
          <p:nvPr>
            <p:ph type="title" hasCustomPrompt="1"/>
          </p:nvPr>
        </p:nvSpPr>
        <p:spPr>
          <a:xfrm>
            <a:off x="3763193" y="2099373"/>
            <a:ext cx="4665617" cy="1325563"/>
          </a:xfrm>
        </p:spPr>
        <p:txBody>
          <a:bodyP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请输入致谢</a:t>
            </a:r>
          </a:p>
        </p:txBody>
      </p:sp>
      <p:pic>
        <p:nvPicPr>
          <p:cNvPr id="13" name="图形 12"/>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526382" y="5170160"/>
            <a:ext cx="4665618" cy="1687840"/>
          </a:xfrm>
          <a:prstGeom prst="rect">
            <a:avLst/>
          </a:prstGeom>
        </p:spPr>
      </p:pic>
      <p:grpSp>
        <p:nvGrpSpPr>
          <p:cNvPr id="4" name="组合 3"/>
          <p:cNvGrpSpPr/>
          <p:nvPr userDrawn="1"/>
        </p:nvGrpSpPr>
        <p:grpSpPr>
          <a:xfrm>
            <a:off x="2418018" y="1130870"/>
            <a:ext cx="2324103" cy="514842"/>
            <a:chOff x="3086104" y="216939"/>
            <a:chExt cx="1743077" cy="514842"/>
          </a:xfrm>
        </p:grpSpPr>
        <p:sp>
          <p:nvSpPr>
            <p:cNvPr id="2" name="文本框 1"/>
            <p:cNvSpPr txBox="1"/>
            <p:nvPr userDrawn="1"/>
          </p:nvSpPr>
          <p:spPr>
            <a:xfrm>
              <a:off x="3086104" y="216939"/>
              <a:ext cx="1687001" cy="400110"/>
            </a:xfrm>
            <a:prstGeom prst="rect">
              <a:avLst/>
            </a:prstGeom>
            <a:noFill/>
          </p:spPr>
          <p:txBody>
            <a:bodyPr wrap="none" rtlCol="0">
              <a:spAutoFit/>
            </a:bodyPr>
            <a:lstStyle/>
            <a:p>
              <a:r>
                <a:rPr lang="zh-CN" altLang="en-US" sz="2000" b="1" spc="300" dirty="0">
                  <a:solidFill>
                    <a:srgbClr val="0D97C0"/>
                  </a:solidFill>
                  <a:latin typeface="微软雅黑" panose="020B0503020204020204" pitchFamily="34" charset="-122"/>
                  <a:ea typeface="微软雅黑" panose="020B0503020204020204" pitchFamily="34" charset="-122"/>
                </a:rPr>
                <a:t>材料与制造学部</a:t>
              </a:r>
            </a:p>
          </p:txBody>
        </p:sp>
        <p:sp>
          <p:nvSpPr>
            <p:cNvPr id="3" name="文本框 2"/>
            <p:cNvSpPr txBox="1"/>
            <p:nvPr userDrawn="1"/>
          </p:nvSpPr>
          <p:spPr>
            <a:xfrm>
              <a:off x="3115731" y="531726"/>
              <a:ext cx="1713450" cy="200055"/>
            </a:xfrm>
            <a:prstGeom prst="rect">
              <a:avLst/>
            </a:prstGeom>
            <a:noFill/>
          </p:spPr>
          <p:txBody>
            <a:bodyPr wrap="none" rtlCol="0">
              <a:spAutoFit/>
            </a:bodyPr>
            <a:lstStyle/>
            <a:p>
              <a:r>
                <a:rPr lang="en-US" altLang="zh-CN" sz="700" b="0" dirty="0">
                  <a:solidFill>
                    <a:srgbClr val="0D97C0"/>
                  </a:solidFill>
                  <a:latin typeface="Times New Roman" panose="02020603050405020304" pitchFamily="18" charset="0"/>
                  <a:cs typeface="Times New Roman" panose="02020603050405020304" pitchFamily="18" charset="0"/>
                </a:rPr>
                <a:t>FACULTY OF MATERIALS AND MANUFACTURING</a:t>
              </a:r>
              <a:endParaRPr lang="zh-CN" altLang="en-US" sz="700" b="0" dirty="0">
                <a:solidFill>
                  <a:srgbClr val="0D97C0"/>
                </a:solidFill>
                <a:latin typeface="Times New Roman" panose="02020603050405020304" pitchFamily="18" charset="0"/>
                <a:cs typeface="Times New Roman" panose="02020603050405020304" pitchFamily="18" charset="0"/>
              </a:endParaRPr>
            </a:p>
          </p:txBody>
        </p:sp>
      </p:grpSp>
      <p:pic>
        <p:nvPicPr>
          <p:cNvPr id="16" name="图形 15"/>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80775" y="4434023"/>
            <a:ext cx="557088" cy="1255980"/>
          </a:xfrm>
          <a:prstGeom prst="rect">
            <a:avLst/>
          </a:prstGeom>
        </p:spPr>
      </p:pic>
      <p:sp>
        <p:nvSpPr>
          <p:cNvPr id="17" name="Freeform 34"/>
          <p:cNvSpPr>
            <a:spLocks noChangeAspect="1" noEditPoints="1" noChangeArrowheads="1"/>
          </p:cNvSpPr>
          <p:nvPr userDrawn="1"/>
        </p:nvSpPr>
        <p:spPr bwMode="auto">
          <a:xfrm>
            <a:off x="733510" y="4090160"/>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sp>
        <p:nvSpPr>
          <p:cNvPr id="18" name="Freeform 34"/>
          <p:cNvSpPr>
            <a:spLocks noChangeAspect="1" noEditPoints="1" noChangeArrowheads="1"/>
          </p:cNvSpPr>
          <p:nvPr userDrawn="1"/>
        </p:nvSpPr>
        <p:spPr bwMode="auto">
          <a:xfrm rot="21157311">
            <a:off x="1755783" y="4160723"/>
            <a:ext cx="1080000" cy="1080000"/>
          </a:xfrm>
          <a:custGeom>
            <a:avLst/>
            <a:gdLst>
              <a:gd name="T0" fmla="*/ 643 w 643"/>
              <a:gd name="T1" fmla="*/ 356 h 643"/>
              <a:gd name="T2" fmla="*/ 642 w 643"/>
              <a:gd name="T3" fmla="*/ 286 h 643"/>
              <a:gd name="T4" fmla="*/ 551 w 643"/>
              <a:gd name="T5" fmla="*/ 279 h 643"/>
              <a:gd name="T6" fmla="*/ 541 w 643"/>
              <a:gd name="T7" fmla="*/ 244 h 643"/>
              <a:gd name="T8" fmla="*/ 617 w 643"/>
              <a:gd name="T9" fmla="*/ 191 h 643"/>
              <a:gd name="T10" fmla="*/ 582 w 643"/>
              <a:gd name="T11" fmla="*/ 130 h 643"/>
              <a:gd name="T12" fmla="*/ 497 w 643"/>
              <a:gd name="T13" fmla="*/ 171 h 643"/>
              <a:gd name="T14" fmla="*/ 471 w 643"/>
              <a:gd name="T15" fmla="*/ 146 h 643"/>
              <a:gd name="T16" fmla="*/ 512 w 643"/>
              <a:gd name="T17" fmla="*/ 61 h 643"/>
              <a:gd name="T18" fmla="*/ 451 w 643"/>
              <a:gd name="T19" fmla="*/ 26 h 643"/>
              <a:gd name="T20" fmla="*/ 397 w 643"/>
              <a:gd name="T21" fmla="*/ 104 h 643"/>
              <a:gd name="T22" fmla="*/ 364 w 643"/>
              <a:gd name="T23" fmla="*/ 96 h 643"/>
              <a:gd name="T24" fmla="*/ 356 w 643"/>
              <a:gd name="T25" fmla="*/ 0 h 643"/>
              <a:gd name="T26" fmla="*/ 286 w 643"/>
              <a:gd name="T27" fmla="*/ 1 h 643"/>
              <a:gd name="T28" fmla="*/ 278 w 643"/>
              <a:gd name="T29" fmla="*/ 96 h 643"/>
              <a:gd name="T30" fmla="*/ 245 w 643"/>
              <a:gd name="T31" fmla="*/ 105 h 643"/>
              <a:gd name="T32" fmla="*/ 191 w 643"/>
              <a:gd name="T33" fmla="*/ 26 h 643"/>
              <a:gd name="T34" fmla="*/ 130 w 643"/>
              <a:gd name="T35" fmla="*/ 61 h 643"/>
              <a:gd name="T36" fmla="*/ 171 w 643"/>
              <a:gd name="T37" fmla="*/ 147 h 643"/>
              <a:gd name="T38" fmla="*/ 146 w 643"/>
              <a:gd name="T39" fmla="*/ 171 h 643"/>
              <a:gd name="T40" fmla="*/ 61 w 643"/>
              <a:gd name="T41" fmla="*/ 131 h 643"/>
              <a:gd name="T42" fmla="*/ 26 w 643"/>
              <a:gd name="T43" fmla="*/ 192 h 643"/>
              <a:gd name="T44" fmla="*/ 102 w 643"/>
              <a:gd name="T45" fmla="*/ 244 h 643"/>
              <a:gd name="T46" fmla="*/ 92 w 643"/>
              <a:gd name="T47" fmla="*/ 280 h 643"/>
              <a:gd name="T48" fmla="*/ 0 w 643"/>
              <a:gd name="T49" fmla="*/ 287 h 643"/>
              <a:gd name="T50" fmla="*/ 0 w 643"/>
              <a:gd name="T51" fmla="*/ 357 h 643"/>
              <a:gd name="T52" fmla="*/ 90 w 643"/>
              <a:gd name="T53" fmla="*/ 364 h 643"/>
              <a:gd name="T54" fmla="*/ 99 w 643"/>
              <a:gd name="T55" fmla="*/ 402 h 643"/>
              <a:gd name="T56" fmla="*/ 26 w 643"/>
              <a:gd name="T57" fmla="*/ 452 h 643"/>
              <a:gd name="T58" fmla="*/ 61 w 643"/>
              <a:gd name="T59" fmla="*/ 513 h 643"/>
              <a:gd name="T60" fmla="*/ 140 w 643"/>
              <a:gd name="T61" fmla="*/ 475 h 643"/>
              <a:gd name="T62" fmla="*/ 168 w 643"/>
              <a:gd name="T63" fmla="*/ 504 h 643"/>
              <a:gd name="T64" fmla="*/ 131 w 643"/>
              <a:gd name="T65" fmla="*/ 582 h 643"/>
              <a:gd name="T66" fmla="*/ 192 w 643"/>
              <a:gd name="T67" fmla="*/ 617 h 643"/>
              <a:gd name="T68" fmla="*/ 241 w 643"/>
              <a:gd name="T69" fmla="*/ 546 h 643"/>
              <a:gd name="T70" fmla="*/ 280 w 643"/>
              <a:gd name="T71" fmla="*/ 557 h 643"/>
              <a:gd name="T72" fmla="*/ 287 w 643"/>
              <a:gd name="T73" fmla="*/ 643 h 643"/>
              <a:gd name="T74" fmla="*/ 357 w 643"/>
              <a:gd name="T75" fmla="*/ 643 h 643"/>
              <a:gd name="T76" fmla="*/ 364 w 643"/>
              <a:gd name="T77" fmla="*/ 557 h 643"/>
              <a:gd name="T78" fmla="*/ 403 w 643"/>
              <a:gd name="T79" fmla="*/ 546 h 643"/>
              <a:gd name="T80" fmla="*/ 452 w 643"/>
              <a:gd name="T81" fmla="*/ 617 h 643"/>
              <a:gd name="T82" fmla="*/ 513 w 643"/>
              <a:gd name="T83" fmla="*/ 582 h 643"/>
              <a:gd name="T84" fmla="*/ 475 w 643"/>
              <a:gd name="T85" fmla="*/ 503 h 643"/>
              <a:gd name="T86" fmla="*/ 503 w 643"/>
              <a:gd name="T87" fmla="*/ 475 h 643"/>
              <a:gd name="T88" fmla="*/ 582 w 643"/>
              <a:gd name="T89" fmla="*/ 512 h 643"/>
              <a:gd name="T90" fmla="*/ 617 w 643"/>
              <a:gd name="T91" fmla="*/ 451 h 643"/>
              <a:gd name="T92" fmla="*/ 544 w 643"/>
              <a:gd name="T93" fmla="*/ 401 h 643"/>
              <a:gd name="T94" fmla="*/ 553 w 643"/>
              <a:gd name="T95" fmla="*/ 363 h 643"/>
              <a:gd name="T96" fmla="*/ 643 w 643"/>
              <a:gd name="T97" fmla="*/ 356 h 643"/>
              <a:gd name="T98" fmla="*/ 322 w 643"/>
              <a:gd name="T99" fmla="*/ 458 h 643"/>
              <a:gd name="T100" fmla="*/ 190 w 643"/>
              <a:gd name="T101" fmla="*/ 327 h 643"/>
              <a:gd name="T102" fmla="*/ 321 w 643"/>
              <a:gd name="T103" fmla="*/ 195 h 643"/>
              <a:gd name="T104" fmla="*/ 453 w 643"/>
              <a:gd name="T105" fmla="*/ 326 h 643"/>
              <a:gd name="T106" fmla="*/ 322 w 643"/>
              <a:gd name="T107" fmla="*/ 458 h 64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643"/>
              <a:gd name="T163" fmla="*/ 0 h 643"/>
              <a:gd name="T164" fmla="*/ 643 w 643"/>
              <a:gd name="T165" fmla="*/ 643 h 64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643" h="643">
                <a:moveTo>
                  <a:pt x="643" y="356"/>
                </a:moveTo>
                <a:cubicBezTo>
                  <a:pt x="641" y="333"/>
                  <a:pt x="641" y="309"/>
                  <a:pt x="642" y="286"/>
                </a:cubicBezTo>
                <a:cubicBezTo>
                  <a:pt x="612" y="284"/>
                  <a:pt x="581" y="281"/>
                  <a:pt x="551" y="279"/>
                </a:cubicBezTo>
                <a:cubicBezTo>
                  <a:pt x="549" y="267"/>
                  <a:pt x="545" y="255"/>
                  <a:pt x="541" y="244"/>
                </a:cubicBezTo>
                <a:cubicBezTo>
                  <a:pt x="566" y="226"/>
                  <a:pt x="591" y="209"/>
                  <a:pt x="617" y="191"/>
                </a:cubicBezTo>
                <a:cubicBezTo>
                  <a:pt x="604" y="172"/>
                  <a:pt x="592" y="151"/>
                  <a:pt x="582" y="130"/>
                </a:cubicBezTo>
                <a:cubicBezTo>
                  <a:pt x="553" y="144"/>
                  <a:pt x="525" y="157"/>
                  <a:pt x="497" y="171"/>
                </a:cubicBezTo>
                <a:cubicBezTo>
                  <a:pt x="489" y="162"/>
                  <a:pt x="480" y="154"/>
                  <a:pt x="471" y="146"/>
                </a:cubicBezTo>
                <a:cubicBezTo>
                  <a:pt x="485" y="118"/>
                  <a:pt x="498" y="89"/>
                  <a:pt x="512" y="61"/>
                </a:cubicBezTo>
                <a:cubicBezTo>
                  <a:pt x="491" y="51"/>
                  <a:pt x="470" y="39"/>
                  <a:pt x="451" y="26"/>
                </a:cubicBezTo>
                <a:cubicBezTo>
                  <a:pt x="433" y="52"/>
                  <a:pt x="415" y="78"/>
                  <a:pt x="397" y="104"/>
                </a:cubicBezTo>
                <a:cubicBezTo>
                  <a:pt x="386" y="101"/>
                  <a:pt x="375" y="98"/>
                  <a:pt x="364" y="96"/>
                </a:cubicBezTo>
                <a:cubicBezTo>
                  <a:pt x="361" y="64"/>
                  <a:pt x="359" y="32"/>
                  <a:pt x="356" y="0"/>
                </a:cubicBezTo>
                <a:cubicBezTo>
                  <a:pt x="333" y="2"/>
                  <a:pt x="309" y="2"/>
                  <a:pt x="286" y="1"/>
                </a:cubicBezTo>
                <a:cubicBezTo>
                  <a:pt x="283" y="32"/>
                  <a:pt x="281" y="64"/>
                  <a:pt x="278" y="96"/>
                </a:cubicBezTo>
                <a:cubicBezTo>
                  <a:pt x="267" y="98"/>
                  <a:pt x="256" y="101"/>
                  <a:pt x="245" y="105"/>
                </a:cubicBezTo>
                <a:cubicBezTo>
                  <a:pt x="227" y="79"/>
                  <a:pt x="209" y="52"/>
                  <a:pt x="191" y="26"/>
                </a:cubicBezTo>
                <a:cubicBezTo>
                  <a:pt x="172" y="40"/>
                  <a:pt x="151" y="51"/>
                  <a:pt x="130" y="61"/>
                </a:cubicBezTo>
                <a:cubicBezTo>
                  <a:pt x="144" y="90"/>
                  <a:pt x="157" y="118"/>
                  <a:pt x="171" y="147"/>
                </a:cubicBezTo>
                <a:cubicBezTo>
                  <a:pt x="162" y="154"/>
                  <a:pt x="153" y="163"/>
                  <a:pt x="146" y="171"/>
                </a:cubicBezTo>
                <a:cubicBezTo>
                  <a:pt x="117" y="158"/>
                  <a:pt x="89" y="145"/>
                  <a:pt x="61" y="131"/>
                </a:cubicBezTo>
                <a:cubicBezTo>
                  <a:pt x="51" y="152"/>
                  <a:pt x="39" y="173"/>
                  <a:pt x="26" y="192"/>
                </a:cubicBezTo>
                <a:cubicBezTo>
                  <a:pt x="51" y="209"/>
                  <a:pt x="76" y="227"/>
                  <a:pt x="102" y="244"/>
                </a:cubicBezTo>
                <a:cubicBezTo>
                  <a:pt x="98" y="256"/>
                  <a:pt x="94" y="267"/>
                  <a:pt x="92" y="280"/>
                </a:cubicBezTo>
                <a:cubicBezTo>
                  <a:pt x="61" y="282"/>
                  <a:pt x="31" y="285"/>
                  <a:pt x="0" y="287"/>
                </a:cubicBezTo>
                <a:cubicBezTo>
                  <a:pt x="2" y="310"/>
                  <a:pt x="2" y="334"/>
                  <a:pt x="0" y="357"/>
                </a:cubicBezTo>
                <a:cubicBezTo>
                  <a:pt x="30" y="360"/>
                  <a:pt x="60" y="362"/>
                  <a:pt x="90" y="364"/>
                </a:cubicBezTo>
                <a:cubicBezTo>
                  <a:pt x="92" y="377"/>
                  <a:pt x="95" y="390"/>
                  <a:pt x="99" y="402"/>
                </a:cubicBezTo>
                <a:cubicBezTo>
                  <a:pt x="75" y="418"/>
                  <a:pt x="50" y="435"/>
                  <a:pt x="26" y="452"/>
                </a:cubicBezTo>
                <a:cubicBezTo>
                  <a:pt x="39" y="472"/>
                  <a:pt x="51" y="492"/>
                  <a:pt x="61" y="513"/>
                </a:cubicBezTo>
                <a:cubicBezTo>
                  <a:pt x="88" y="500"/>
                  <a:pt x="114" y="488"/>
                  <a:pt x="140" y="475"/>
                </a:cubicBezTo>
                <a:cubicBezTo>
                  <a:pt x="149" y="485"/>
                  <a:pt x="158" y="495"/>
                  <a:pt x="168" y="504"/>
                </a:cubicBezTo>
                <a:cubicBezTo>
                  <a:pt x="156" y="530"/>
                  <a:pt x="143" y="556"/>
                  <a:pt x="131" y="582"/>
                </a:cubicBezTo>
                <a:cubicBezTo>
                  <a:pt x="152" y="592"/>
                  <a:pt x="172" y="604"/>
                  <a:pt x="192" y="617"/>
                </a:cubicBezTo>
                <a:cubicBezTo>
                  <a:pt x="208" y="594"/>
                  <a:pt x="224" y="570"/>
                  <a:pt x="241" y="546"/>
                </a:cubicBezTo>
                <a:cubicBezTo>
                  <a:pt x="253" y="551"/>
                  <a:pt x="266" y="555"/>
                  <a:pt x="280" y="557"/>
                </a:cubicBezTo>
                <a:cubicBezTo>
                  <a:pt x="282" y="586"/>
                  <a:pt x="285" y="614"/>
                  <a:pt x="287" y="643"/>
                </a:cubicBezTo>
                <a:cubicBezTo>
                  <a:pt x="310" y="641"/>
                  <a:pt x="334" y="641"/>
                  <a:pt x="357" y="643"/>
                </a:cubicBezTo>
                <a:cubicBezTo>
                  <a:pt x="359" y="614"/>
                  <a:pt x="362" y="585"/>
                  <a:pt x="364" y="557"/>
                </a:cubicBezTo>
                <a:cubicBezTo>
                  <a:pt x="377" y="554"/>
                  <a:pt x="390" y="551"/>
                  <a:pt x="403" y="546"/>
                </a:cubicBezTo>
                <a:cubicBezTo>
                  <a:pt x="419" y="570"/>
                  <a:pt x="436" y="593"/>
                  <a:pt x="452" y="617"/>
                </a:cubicBezTo>
                <a:cubicBezTo>
                  <a:pt x="471" y="604"/>
                  <a:pt x="492" y="592"/>
                  <a:pt x="513" y="582"/>
                </a:cubicBezTo>
                <a:cubicBezTo>
                  <a:pt x="500" y="556"/>
                  <a:pt x="488" y="529"/>
                  <a:pt x="475" y="503"/>
                </a:cubicBezTo>
                <a:cubicBezTo>
                  <a:pt x="485" y="494"/>
                  <a:pt x="495" y="485"/>
                  <a:pt x="503" y="475"/>
                </a:cubicBezTo>
                <a:cubicBezTo>
                  <a:pt x="529" y="487"/>
                  <a:pt x="556" y="500"/>
                  <a:pt x="582" y="512"/>
                </a:cubicBezTo>
                <a:cubicBezTo>
                  <a:pt x="592" y="491"/>
                  <a:pt x="604" y="471"/>
                  <a:pt x="617" y="451"/>
                </a:cubicBezTo>
                <a:cubicBezTo>
                  <a:pt x="593" y="434"/>
                  <a:pt x="568" y="418"/>
                  <a:pt x="544" y="401"/>
                </a:cubicBezTo>
                <a:cubicBezTo>
                  <a:pt x="548" y="389"/>
                  <a:pt x="551" y="376"/>
                  <a:pt x="553" y="363"/>
                </a:cubicBezTo>
                <a:cubicBezTo>
                  <a:pt x="583" y="361"/>
                  <a:pt x="613" y="359"/>
                  <a:pt x="643" y="356"/>
                </a:cubicBezTo>
                <a:close/>
                <a:moveTo>
                  <a:pt x="322" y="458"/>
                </a:moveTo>
                <a:cubicBezTo>
                  <a:pt x="249" y="458"/>
                  <a:pt x="190" y="399"/>
                  <a:pt x="190" y="327"/>
                </a:cubicBezTo>
                <a:cubicBezTo>
                  <a:pt x="190" y="254"/>
                  <a:pt x="249" y="195"/>
                  <a:pt x="321" y="195"/>
                </a:cubicBezTo>
                <a:cubicBezTo>
                  <a:pt x="394" y="195"/>
                  <a:pt x="453" y="254"/>
                  <a:pt x="453" y="326"/>
                </a:cubicBezTo>
                <a:cubicBezTo>
                  <a:pt x="453" y="399"/>
                  <a:pt x="394" y="457"/>
                  <a:pt x="322" y="458"/>
                </a:cubicBezTo>
                <a:close/>
              </a:path>
            </a:pathLst>
          </a:custGeom>
          <a:solidFill>
            <a:schemeClr val="bg1"/>
          </a:solidFill>
          <a:ln w="63500" cap="flat" cmpd="sng">
            <a:noFill/>
            <a:miter lim="800000"/>
          </a:ln>
        </p:spPr>
        <p:txBody>
          <a:bodyPr/>
          <a:lstStyle/>
          <a:p>
            <a:endParaRPr lang="zh-CN" altLang="zh-CN">
              <a:solidFill>
                <a:srgbClr val="000000"/>
              </a:solidFill>
              <a:latin typeface="Calibri" panose="020F0502020204030204" pitchFamily="34" charset="0"/>
              <a:sym typeface="宋体" panose="02010600030101010101" pitchFamily="2" charset="-122"/>
            </a:endParaRPr>
          </a:p>
        </p:txBody>
      </p:sp>
      <p:pic>
        <p:nvPicPr>
          <p:cNvPr id="21" name="图形 20"/>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5234" y="179640"/>
            <a:ext cx="2148842" cy="6623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5000" fill="hold"/>
                                        <p:tgtEl>
                                          <p:spTgt spid="1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5000" fill="hold"/>
                                        <p:tgtEl>
                                          <p:spTgt spid="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8" grpId="0" bldLvl="0" animBg="1"/>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标题与子标题">
    <p:bg>
      <p:bgPr>
        <a:gradFill flip="none" rotWithShape="1">
          <a:gsLst>
            <a:gs pos="0">
              <a:srgbClr val="0D97C0">
                <a:alpha val="10000"/>
              </a:srgbClr>
            </a:gs>
            <a:gs pos="100000">
              <a:srgbClr val="0D97C0">
                <a:alpha val="10000"/>
              </a:srgbClr>
            </a:gs>
            <a:gs pos="83000">
              <a:srgbClr val="0D97C0">
                <a:alpha val="2000"/>
              </a:srgbClr>
            </a:gs>
            <a:gs pos="22000">
              <a:srgbClr val="0D97C0">
                <a:alpha val="2000"/>
              </a:srgbClr>
            </a:gs>
          </a:gsLst>
          <a:lin ang="7200000" scaled="0"/>
          <a:tileRect/>
        </a:gradFill>
        <a:effectLst/>
      </p:bgPr>
    </p:bg>
    <p:spTree>
      <p:nvGrpSpPr>
        <p:cNvPr id="1" name=""/>
        <p:cNvGrpSpPr/>
        <p:nvPr/>
      </p:nvGrpSpPr>
      <p:grpSpPr>
        <a:xfrm>
          <a:off x="0" y="0"/>
          <a:ext cx="0" cy="0"/>
          <a:chOff x="0" y="0"/>
          <a:chExt cx="0" cy="0"/>
        </a:xfrm>
      </p:grpSpPr>
      <p:sp>
        <p:nvSpPr>
          <p:cNvPr id="7" name="矩形 6"/>
          <p:cNvSpPr/>
          <p:nvPr userDrawn="1"/>
        </p:nvSpPr>
        <p:spPr>
          <a:xfrm>
            <a:off x="10866225" y="6379461"/>
            <a:ext cx="944775" cy="360362"/>
          </a:xfrm>
          <a:prstGeom prst="rect">
            <a:avLst/>
          </a:prstGeom>
        </p:spPr>
        <p:txBody>
          <a:bodyPr vert="horz" lIns="91440" tIns="45720" rIns="91440" bIns="45720" rtlCol="0"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r"/>
            <a:fld id="{677FF5B8-A162-48EC-849B-0011207F2481}" type="slidenum">
              <a:rPr lang="zh-CN" altLang="en-US" sz="1200">
                <a:solidFill>
                  <a:srgbClr val="959590"/>
                </a:solidFill>
                <a:latin typeface="黑体" panose="02010609060101010101" pitchFamily="49" charset="-122"/>
                <a:ea typeface="黑体" panose="02010609060101010101" pitchFamily="49" charset="-122"/>
              </a:rPr>
              <a:t>‹#›</a:t>
            </a:fld>
            <a:endParaRPr lang="zh-CN" altLang="en-US" sz="1200" dirty="0">
              <a:solidFill>
                <a:srgbClr val="959590"/>
              </a:solidFill>
              <a:latin typeface="黑体" panose="02010609060101010101" pitchFamily="49" charset="-122"/>
              <a:ea typeface="黑体" panose="02010609060101010101" pitchFamily="49" charset="-122"/>
            </a:endParaRPr>
          </a:p>
        </p:txBody>
      </p:sp>
      <p:sp>
        <p:nvSpPr>
          <p:cNvPr id="8" name="矩形: 圆角 7"/>
          <p:cNvSpPr/>
          <p:nvPr userDrawn="1"/>
        </p:nvSpPr>
        <p:spPr>
          <a:xfrm>
            <a:off x="447675" y="262017"/>
            <a:ext cx="47625" cy="504746"/>
          </a:xfrm>
          <a:prstGeom prst="roundRect">
            <a:avLst>
              <a:gd name="adj" fmla="val 44836"/>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495300" y="276900"/>
            <a:ext cx="5276850" cy="474980"/>
          </a:xfrm>
          <a:prstGeom prst="rect">
            <a:avLst/>
          </a:prstGeom>
          <a:gradFill>
            <a:gsLst>
              <a:gs pos="0">
                <a:srgbClr val="0D97C0">
                  <a:alpha val="43000"/>
                </a:srgbClr>
              </a:gs>
              <a:gs pos="25000">
                <a:schemeClr val="bg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23873" y="276900"/>
            <a:ext cx="10500360" cy="474980"/>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2" name="图形 11"/>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09922" y="295315"/>
            <a:ext cx="676275" cy="438150"/>
          </a:xfrm>
          <a:prstGeom prst="rect">
            <a:avLst/>
          </a:prstGeom>
        </p:spPr>
      </p:pic>
      <p:sp>
        <p:nvSpPr>
          <p:cNvPr id="13" name="矩形 12"/>
          <p:cNvSpPr/>
          <p:nvPr userDrawn="1"/>
        </p:nvSpPr>
        <p:spPr>
          <a:xfrm>
            <a:off x="1"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userDrawn="1"/>
        </p:nvSpPr>
        <p:spPr>
          <a:xfrm>
            <a:off x="11910860" y="6526531"/>
            <a:ext cx="276224" cy="45719"/>
          </a:xfrm>
          <a:prstGeom prst="rect">
            <a:avLst/>
          </a:prstGeom>
          <a:gradFill flip="none" rotWithShape="1">
            <a:gsLst>
              <a:gs pos="0">
                <a:srgbClr val="0D97C0">
                  <a:lumMod val="100000"/>
                </a:srgbClr>
              </a:gs>
              <a:gs pos="100000">
                <a:srgbClr val="0000FF"/>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554037" y="1069380"/>
            <a:ext cx="2251343" cy="251419"/>
          </a:xfrm>
          <a:prstGeom prst="rect">
            <a:avLst/>
          </a:prstGeom>
        </p:spPr>
      </p:pic>
      <p:sp>
        <p:nvSpPr>
          <p:cNvPr id="16" name="副标题 2"/>
          <p:cNvSpPr>
            <a:spLocks noGrp="1"/>
          </p:cNvSpPr>
          <p:nvPr>
            <p:ph type="subTitle" idx="1"/>
          </p:nvPr>
        </p:nvSpPr>
        <p:spPr>
          <a:xfrm>
            <a:off x="1080289" y="897234"/>
            <a:ext cx="4251960" cy="369332"/>
          </a:xfrm>
          <a:noFill/>
        </p:spPr>
        <p:txBody>
          <a:bodyPr wrap="square" rtlCol="0">
            <a:spAutoFit/>
          </a:bodyPr>
          <a:lstStyle>
            <a:lvl1pPr marL="0" indent="0">
              <a:buNone/>
              <a:defRPr lang="zh-CN" altLang="en-US" sz="2000" b="1" dirty="0">
                <a:solidFill>
                  <a:srgbClr val="0D97C0"/>
                </a:solidFill>
                <a:latin typeface="微软雅黑" panose="020B0503020204020204" pitchFamily="34" charset="-122"/>
                <a:ea typeface="微软雅黑" panose="020B0503020204020204" pitchFamily="34" charset="-122"/>
              </a:defRPr>
            </a:lvl1pPr>
          </a:lstStyle>
          <a:p>
            <a:pPr marL="0" lvl="0" defTabSz="457200"/>
            <a:r>
              <a:rPr lang="zh-CN" altLang="en-US" dirty="0"/>
              <a:t>单击此处编辑母版副标题样式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白色极简_校标">
    <p:spTree>
      <p:nvGrpSpPr>
        <p:cNvPr id="1" name=""/>
        <p:cNvGrpSpPr/>
        <p:nvPr/>
      </p:nvGrpSpPr>
      <p:grpSpPr>
        <a:xfrm>
          <a:off x="0" y="0"/>
          <a:ext cx="0" cy="0"/>
          <a:chOff x="0" y="0"/>
          <a:chExt cx="0" cy="0"/>
        </a:xfrm>
      </p:grpSpPr>
      <p:sp>
        <p:nvSpPr>
          <p:cNvPr id="2" name="标题 1"/>
          <p:cNvSpPr>
            <a:spLocks noGrp="1"/>
          </p:cNvSpPr>
          <p:nvPr>
            <p:ph type="ctrTitle"/>
          </p:nvPr>
        </p:nvSpPr>
        <p:spPr>
          <a:xfrm>
            <a:off x="0" y="157280"/>
            <a:ext cx="5321300" cy="558258"/>
          </a:xfrm>
          <a:solidFill>
            <a:srgbClr val="0D97C0"/>
          </a:solidFill>
          <a:ln>
            <a:noFill/>
          </a:ln>
        </p:spPr>
        <p:txBody>
          <a:bodyPr vert="horz" lIns="91440" tIns="45720" rIns="91440" bIns="45720" rtlCol="0" anchor="ctr">
            <a:normAutofit/>
          </a:bodyPr>
          <a:lstStyle>
            <a:lvl1pPr>
              <a:defRPr lang="zh-CN" altLang="en-US" sz="3200" b="1">
                <a:solidFill>
                  <a:schemeClr val="bg1"/>
                </a:solidFill>
                <a:latin typeface="微软雅黑" panose="020B0503020204020204" pitchFamily="34" charset="-122"/>
                <a:ea typeface="微软雅黑" panose="020B0503020204020204" pitchFamily="34" charset="-122"/>
              </a:defRPr>
            </a:lvl1pPr>
          </a:lstStyle>
          <a:p>
            <a:pPr lvl="0"/>
            <a:r>
              <a:rPr lang="zh-CN" altLang="en-US"/>
              <a:t>单击此处编辑母版标题样式</a:t>
            </a:r>
          </a:p>
        </p:txBody>
      </p:sp>
      <p:sp>
        <p:nvSpPr>
          <p:cNvPr id="3" name="副标题 2"/>
          <p:cNvSpPr>
            <a:spLocks noGrp="1"/>
          </p:cNvSpPr>
          <p:nvPr>
            <p:ph type="subTitle" idx="1"/>
          </p:nvPr>
        </p:nvSpPr>
        <p:spPr>
          <a:xfrm>
            <a:off x="522288" y="902648"/>
            <a:ext cx="5097462" cy="508795"/>
          </a:xfrm>
        </p:spPr>
        <p:txBody>
          <a:bodyPr vert="horz" lIns="91440" tIns="45720" rIns="91440" bIns="45720" rtlCol="0">
            <a:noAutofit/>
          </a:bodyPr>
          <a:lstStyle>
            <a:lvl1pPr marL="0" indent="0">
              <a:buNone/>
              <a:defRPr lang="zh-CN" altLang="en-US" b="1">
                <a:solidFill>
                  <a:srgbClr val="0D97C0"/>
                </a:solidFill>
                <a:latin typeface="微软雅黑" panose="020B0503020204020204" pitchFamily="34" charset="-122"/>
                <a:ea typeface="微软雅黑" panose="020B0503020204020204" pitchFamily="34" charset="-122"/>
              </a:defRPr>
            </a:lvl1pPr>
          </a:lstStyle>
          <a:p>
            <a:pPr marL="228600" lvl="0" indent="-228600"/>
            <a:r>
              <a:rPr lang="zh-CN" altLang="en-US"/>
              <a:t>单击此处编辑母版副标题样式</a:t>
            </a:r>
            <a:endParaRPr lang="zh-CN" altLang="en-US" dirty="0"/>
          </a:p>
        </p:txBody>
      </p:sp>
      <p:sp>
        <p:nvSpPr>
          <p:cNvPr id="8" name="矩形 7"/>
          <p:cNvSpPr/>
          <p:nvPr userDrawn="1"/>
        </p:nvSpPr>
        <p:spPr>
          <a:xfrm>
            <a:off x="0" y="707093"/>
            <a:ext cx="9718369" cy="3600"/>
          </a:xfrm>
          <a:prstGeom prst="rect">
            <a:avLst/>
          </a:prstGeom>
          <a:solidFill>
            <a:srgbClr val="0D97C0"/>
          </a:solidFill>
          <a:ln>
            <a:solidFill>
              <a:srgbClr val="0D9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6497638"/>
            <a:ext cx="12192000" cy="360362"/>
          </a:xfrm>
          <a:prstGeom prst="rect">
            <a:avLst/>
          </a:prstGeom>
          <a:solidFill>
            <a:srgbClr val="0D97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60" dirty="0">
              <a:solidFill>
                <a:prstClr val="white"/>
              </a:solidFill>
            </a:endParaRPr>
          </a:p>
        </p:txBody>
      </p:sp>
      <p:sp>
        <p:nvSpPr>
          <p:cNvPr id="10" name="矩形 9"/>
          <p:cNvSpPr/>
          <p:nvPr userDrawn="1"/>
        </p:nvSpPr>
        <p:spPr>
          <a:xfrm>
            <a:off x="11247227" y="6497638"/>
            <a:ext cx="944775" cy="360362"/>
          </a:xfrm>
          <a:prstGeom prst="rect">
            <a:avLst/>
          </a:prstGeom>
          <a:solidFill>
            <a:schemeClr val="bg1"/>
          </a:solidFill>
          <a:ln>
            <a:no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a:solidFill>
                  <a:schemeClr val="tx1"/>
                </a:solidFill>
                <a:latin typeface="Franklin Gothic Book" panose="020B0503020102020204" pitchFamily="34" charset="0"/>
                <a:ea typeface="微软雅黑" panose="020B0503020204020204" pitchFamily="34" charset="-122"/>
              </a:defRPr>
            </a:lvl1pPr>
            <a:lvl2pPr marL="742950" indent="-285750" eaLnBrk="0" hangingPunct="0">
              <a:defRPr>
                <a:solidFill>
                  <a:schemeClr val="tx1"/>
                </a:solidFill>
                <a:latin typeface="Franklin Gothic Book" panose="020B0503020102020204" pitchFamily="34" charset="0"/>
                <a:ea typeface="微软雅黑" panose="020B0503020204020204" pitchFamily="34" charset="-122"/>
              </a:defRPr>
            </a:lvl2pPr>
            <a:lvl3pPr marL="1143000" indent="-228600" eaLnBrk="0" hangingPunct="0">
              <a:defRPr>
                <a:solidFill>
                  <a:schemeClr val="tx1"/>
                </a:solidFill>
                <a:latin typeface="Franklin Gothic Book" panose="020B0503020102020204" pitchFamily="34" charset="0"/>
                <a:ea typeface="微软雅黑" panose="020B0503020204020204" pitchFamily="34" charset="-122"/>
              </a:defRPr>
            </a:lvl3pPr>
            <a:lvl4pPr marL="1600200" indent="-228600" eaLnBrk="0" hangingPunct="0">
              <a:defRPr>
                <a:solidFill>
                  <a:schemeClr val="tx1"/>
                </a:solidFill>
                <a:latin typeface="Franklin Gothic Book" panose="020B0503020102020204" pitchFamily="34" charset="0"/>
                <a:ea typeface="微软雅黑" panose="020B0503020204020204" pitchFamily="34" charset="-122"/>
              </a:defRPr>
            </a:lvl4pPr>
            <a:lvl5pPr marL="2057400" indent="-228600" eaLnBrk="0" hangingPunct="0">
              <a:defRPr>
                <a:solidFill>
                  <a:schemeClr val="tx1"/>
                </a:solidFill>
                <a:latin typeface="Franklin Gothic Book" panose="020B050302010202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Franklin Gothic Book" panose="020B0503020102020204" pitchFamily="34" charset="0"/>
                <a:ea typeface="微软雅黑" panose="020B0503020204020204" pitchFamily="34" charset="-122"/>
              </a:defRPr>
            </a:lvl9pPr>
          </a:lstStyle>
          <a:p>
            <a:pPr lvl="0" algn="ctr" fontAlgn="base">
              <a:spcBef>
                <a:spcPct val="0"/>
              </a:spcBef>
              <a:spcAft>
                <a:spcPct val="0"/>
              </a:spcAft>
            </a:pPr>
            <a:fld id="{677FF5B8-A162-48EC-849B-0011207F2481}" type="slidenum">
              <a:rPr lang="zh-CN" altLang="en-US" b="0">
                <a:solidFill>
                  <a:srgbClr val="0097C4"/>
                </a:solidFill>
                <a:latin typeface="Bodoni MT Black" panose="02070A03080606020203" pitchFamily="18" charset="0"/>
                <a:ea typeface="微软雅黑" panose="020B0503020204020204" pitchFamily="34" charset="-122"/>
              </a:rPr>
              <a:t>‹#›</a:t>
            </a:fld>
            <a:endParaRPr lang="zh-CN" altLang="en-US" b="0" dirty="0">
              <a:solidFill>
                <a:srgbClr val="0097C4"/>
              </a:solidFill>
              <a:latin typeface="Bodoni MT Black" panose="02070A03080606020203" pitchFamily="18" charset="0"/>
              <a:ea typeface="微软雅黑" panose="020B0503020204020204" pitchFamily="34" charset="-122"/>
            </a:endParaRPr>
          </a:p>
        </p:txBody>
      </p:sp>
      <p:sp>
        <p:nvSpPr>
          <p:cNvPr id="11" name="文本框 10"/>
          <p:cNvSpPr txBox="1"/>
          <p:nvPr userDrawn="1"/>
        </p:nvSpPr>
        <p:spPr>
          <a:xfrm>
            <a:off x="406400" y="6522330"/>
            <a:ext cx="1041076" cy="338554"/>
          </a:xfrm>
          <a:prstGeom prst="rect">
            <a:avLst/>
          </a:prstGeom>
          <a:noFill/>
        </p:spPr>
        <p:txBody>
          <a:bodyPr wrap="square" rtlCol="0">
            <a:spAutoFit/>
          </a:bodyPr>
          <a:lstStyle/>
          <a:p>
            <a:r>
              <a:rPr lang="zh-CN" altLang="en-US" sz="1600" b="0" u="none" baseline="0" dirty="0">
                <a:solidFill>
                  <a:srgbClr val="0D97C0"/>
                </a:solidFill>
                <a:latin typeface="Times New Roman" panose="02020603050405020304" pitchFamily="18" charset="0"/>
                <a:ea typeface="楷体" panose="02010609060101010101" pitchFamily="49" charset="-122"/>
              </a:rPr>
              <a:t>名字</a:t>
            </a:r>
          </a:p>
        </p:txBody>
      </p:sp>
      <p:sp>
        <p:nvSpPr>
          <p:cNvPr id="12" name="文本框 11"/>
          <p:cNvSpPr txBox="1"/>
          <p:nvPr userDrawn="1"/>
        </p:nvSpPr>
        <p:spPr>
          <a:xfrm>
            <a:off x="1634490" y="6522330"/>
            <a:ext cx="1805940" cy="338554"/>
          </a:xfrm>
          <a:prstGeom prst="rect">
            <a:avLst/>
          </a:prstGeom>
          <a:noFill/>
        </p:spPr>
        <p:txBody>
          <a:bodyPr wrap="square" rtlCol="0">
            <a:spAutoFit/>
          </a:bodyPr>
          <a:lstStyle/>
          <a:p>
            <a:r>
              <a:rPr lang="zh-CN" altLang="en-US" sz="1600" b="0" u="none" baseline="0" dirty="0">
                <a:solidFill>
                  <a:schemeClr val="bg1"/>
                </a:solidFill>
                <a:latin typeface="Times New Roman" panose="02020603050405020304" pitchFamily="18" charset="0"/>
                <a:ea typeface="楷体" panose="02010609060101010101" pitchFamily="49" charset="-122"/>
              </a:rPr>
              <a:t>北京工业大学</a:t>
            </a:r>
            <a:r>
              <a:rPr lang="en-US" altLang="zh-CN" sz="1600" b="0" u="none" baseline="0" dirty="0">
                <a:solidFill>
                  <a:schemeClr val="bg1"/>
                </a:solidFill>
                <a:latin typeface="Times New Roman" panose="02020603050405020304" pitchFamily="18" charset="0"/>
                <a:ea typeface="楷体" panose="02010609060101010101" pitchFamily="49" charset="-122"/>
              </a:rPr>
              <a:t>	</a:t>
            </a:r>
            <a:endParaRPr lang="zh-CN" altLang="en-US" sz="1600" b="0" u="none" baseline="0" dirty="0">
              <a:solidFill>
                <a:schemeClr val="bg1"/>
              </a:solidFill>
              <a:latin typeface="Times New Roman" panose="02020603050405020304" pitchFamily="18" charset="0"/>
              <a:ea typeface="楷体" panose="02010609060101010101" pitchFamily="49" charset="-122"/>
            </a:endParaRPr>
          </a:p>
        </p:txBody>
      </p:sp>
      <p:sp>
        <p:nvSpPr>
          <p:cNvPr id="13" name="文本框 12"/>
          <p:cNvSpPr txBox="1"/>
          <p:nvPr userDrawn="1"/>
        </p:nvSpPr>
        <p:spPr>
          <a:xfrm>
            <a:off x="3440429" y="6494754"/>
            <a:ext cx="2817495" cy="338554"/>
          </a:xfrm>
          <a:prstGeom prst="rect">
            <a:avLst/>
          </a:prstGeom>
          <a:noFill/>
        </p:spPr>
        <p:txBody>
          <a:bodyPr wrap="square" rtlCol="0">
            <a:spAutoFit/>
          </a:bodyPr>
          <a:lstStyle/>
          <a:p>
            <a:r>
              <a:rPr lang="en-US" altLang="zh-CN" sz="1600" b="0" u="none" baseline="0" dirty="0">
                <a:solidFill>
                  <a:srgbClr val="0D97C0"/>
                </a:solidFill>
                <a:latin typeface="Times New Roman" panose="02020603050405020304" pitchFamily="18" charset="0"/>
                <a:ea typeface="楷体" panose="02010609060101010101" pitchFamily="49" charset="-122"/>
              </a:rPr>
              <a:t>zy19970@mails.bjut.edu.cn</a:t>
            </a:r>
            <a:endParaRPr lang="zh-CN" altLang="en-US" sz="1600" b="0" u="none" baseline="0" dirty="0">
              <a:solidFill>
                <a:srgbClr val="0D97C0"/>
              </a:solidFill>
              <a:latin typeface="Times New Roman" panose="02020603050405020304" pitchFamily="18" charset="0"/>
              <a:ea typeface="楷体" panose="02010609060101010101" pitchFamily="49" charset="-122"/>
            </a:endParaRPr>
          </a:p>
        </p:txBody>
      </p:sp>
      <p:sp>
        <p:nvSpPr>
          <p:cNvPr id="15" name="内容占位符 14"/>
          <p:cNvSpPr>
            <a:spLocks noGrp="1"/>
          </p:cNvSpPr>
          <p:nvPr>
            <p:ph sz="quarter" idx="10"/>
          </p:nvPr>
        </p:nvSpPr>
        <p:spPr>
          <a:xfrm>
            <a:off x="522288" y="1666876"/>
            <a:ext cx="11132683" cy="4629150"/>
          </a:xfrm>
        </p:spPr>
        <p:txBody>
          <a:bodyPr vert="horz" lIns="91440" tIns="45720" rIns="91440" bIns="45720" rtlCol="0">
            <a:normAutofit/>
          </a:bodyPr>
          <a:lstStyle>
            <a:lvl1pPr marL="0" indent="0" algn="just">
              <a:buNone/>
              <a:defRPr lang="zh-CN" altLang="en-US" b="1" smtClean="0">
                <a:solidFill>
                  <a:schemeClr val="tx1"/>
                </a:solidFill>
                <a:latin typeface="微软雅黑" panose="020B0503020204020204" pitchFamily="34" charset="-122"/>
                <a:ea typeface="微软雅黑" panose="020B0503020204020204" pitchFamily="34" charset="-122"/>
              </a:defRPr>
            </a:lvl1pPr>
            <a:lvl2pPr marL="457200" indent="0" algn="just">
              <a:buNone/>
              <a:defRPr lang="zh-CN" altLang="en-US" b="1" smtClean="0">
                <a:solidFill>
                  <a:schemeClr val="tx1"/>
                </a:solidFill>
                <a:latin typeface="微软雅黑" panose="020B0503020204020204" pitchFamily="34" charset="-122"/>
                <a:ea typeface="微软雅黑" panose="020B0503020204020204" pitchFamily="34" charset="-122"/>
              </a:defRPr>
            </a:lvl2pPr>
            <a:lvl3pPr marL="914400" indent="0" algn="just">
              <a:buNone/>
              <a:defRPr lang="zh-CN" altLang="en-US" b="1" smtClean="0">
                <a:solidFill>
                  <a:schemeClr val="tx1"/>
                </a:solidFill>
                <a:latin typeface="微软雅黑" panose="020B0503020204020204" pitchFamily="34" charset="-122"/>
                <a:ea typeface="微软雅黑" panose="020B0503020204020204" pitchFamily="34" charset="-122"/>
              </a:defRPr>
            </a:lvl3pPr>
            <a:lvl4pPr marL="1371600" indent="0" algn="just">
              <a:buNone/>
              <a:defRPr lang="zh-CN" altLang="en-US" b="1" smtClean="0">
                <a:solidFill>
                  <a:schemeClr val="tx1"/>
                </a:solidFill>
                <a:latin typeface="微软雅黑" panose="020B0503020204020204" pitchFamily="34" charset="-122"/>
                <a:ea typeface="微软雅黑" panose="020B0503020204020204" pitchFamily="34" charset="-122"/>
              </a:defRPr>
            </a:lvl4pPr>
            <a:lvl5pPr marL="1828800" indent="0" algn="just">
              <a:buNone/>
              <a:defRPr lang="zh-CN" altLang="en-US" b="1">
                <a:solidFill>
                  <a:schemeClr val="tx1"/>
                </a:solidFill>
                <a:latin typeface="微软雅黑" panose="020B0503020204020204" pitchFamily="34" charset="-122"/>
                <a:ea typeface="微软雅黑" panose="020B0503020204020204" pitchFamily="34" charset="-122"/>
              </a:defRPr>
            </a:lvl5pPr>
          </a:lstStyle>
          <a:p>
            <a:pPr lvl="0">
              <a:lnSpc>
                <a:spcPct val="150000"/>
              </a:lnSpc>
            </a:pPr>
            <a:r>
              <a:rPr lang="zh-CN" altLang="en-US"/>
              <a:t>单击此处编辑母版文本样式</a:t>
            </a:r>
          </a:p>
          <a:p>
            <a:pPr lvl="1">
              <a:lnSpc>
                <a:spcPct val="150000"/>
              </a:lnSpc>
            </a:pPr>
            <a:r>
              <a:rPr lang="zh-CN" altLang="en-US"/>
              <a:t>二级</a:t>
            </a:r>
          </a:p>
          <a:p>
            <a:pPr lvl="2">
              <a:lnSpc>
                <a:spcPct val="150000"/>
              </a:lnSpc>
            </a:pPr>
            <a:r>
              <a:rPr lang="zh-CN" altLang="en-US"/>
              <a:t>三级</a:t>
            </a:r>
          </a:p>
          <a:p>
            <a:pPr lvl="3">
              <a:lnSpc>
                <a:spcPct val="150000"/>
              </a:lnSpc>
            </a:pPr>
            <a:r>
              <a:rPr lang="zh-CN" altLang="en-US"/>
              <a:t>四级</a:t>
            </a:r>
          </a:p>
          <a:p>
            <a:pPr lvl="4">
              <a:lnSpc>
                <a:spcPct val="150000"/>
              </a:lnSpc>
            </a:pPr>
            <a:r>
              <a:rPr lang="zh-CN" altLang="en-US"/>
              <a:t>五级</a:t>
            </a:r>
            <a:endParaRPr lang="zh-CN" altLang="en-US" dirty="0"/>
          </a:p>
        </p:txBody>
      </p:sp>
      <p:pic>
        <p:nvPicPr>
          <p:cNvPr id="5" name="图形 4"/>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16570" y="200473"/>
            <a:ext cx="2446855" cy="485327"/>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3.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4.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5" Type="http://schemas.openxmlformats.org/officeDocument/2006/relationships/slideLayout" Target="../slideLayouts/slideLayout68.xml"/><Relationship Id="rId4" Type="http://schemas.openxmlformats.org/officeDocument/2006/relationships/slideLayout" Target="../slideLayouts/slideLayout67.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84666-61CF-4C79-B611-D58C5F11E63F}"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2BE5F7-BD25-438D-AD64-0A83D91C93C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67449-9098-408F-956D-04EA2A0D1F0A}"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F5A34-150D-4384-ADE0-5963A8A3C9C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84666-61CF-4C79-B611-D58C5F11E63F}"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2BE5F7-BD25-438D-AD64-0A83D91C93C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8"/>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DF01D9-C817-45DF-837E-7F2D9ACA510E}" type="datetimeFigureOut">
              <a:rPr lang="zh-CN" altLang="en-US" smtClean="0"/>
              <a:t>2025/12/16</a:t>
            </a:fld>
            <a:endParaRPr lang="zh-CN" altLang="en-US"/>
          </a:p>
        </p:txBody>
      </p:sp>
      <p:sp>
        <p:nvSpPr>
          <p:cNvPr id="5" name="页脚占位符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CE1EA5D-6212-4258-9A85-982A0B9CAE6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0.xml"/><Relationship Id="rId4" Type="http://schemas.openxmlformats.org/officeDocument/2006/relationships/image" Target="../media/image96.png"/></Relationships>
</file>

<file path=ppt/slides/_rels/slide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17.xml"/><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4.xml"/><Relationship Id="rId5" Type="http://schemas.openxmlformats.org/officeDocument/2006/relationships/image" Target="../media/image113.png"/><Relationship Id="rId4" Type="http://schemas.openxmlformats.org/officeDocument/2006/relationships/image" Target="../media/image112.png"/></Relationships>
</file>

<file path=ppt/slides/_rels/slide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5" Type="http://schemas.openxmlformats.org/officeDocument/2006/relationships/image" Target="../media/image112.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4.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5.xml"/><Relationship Id="rId5" Type="http://schemas.openxmlformats.org/officeDocument/2006/relationships/image" Target="../media/image89.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lstStyle/>
          <a:p>
            <a:r>
              <a:rPr lang="zh-CN" altLang="en-US" dirty="0"/>
              <a:t>报告人：谈星宇</a:t>
            </a:r>
          </a:p>
        </p:txBody>
      </p:sp>
      <p:sp>
        <p:nvSpPr>
          <p:cNvPr id="4" name="标题 3"/>
          <p:cNvSpPr>
            <a:spLocks noGrp="1"/>
          </p:cNvSpPr>
          <p:nvPr>
            <p:ph type="ctrTitle"/>
          </p:nvPr>
        </p:nvSpPr>
        <p:spPr/>
        <p:txBody>
          <a:bodyPr/>
          <a:lstStyle/>
          <a:p>
            <a:r>
              <a:rPr lang="zh-CN" altLang="en-US" dirty="0"/>
              <a:t>证券数据分析与量化指标可视化报告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dirty="0"/>
              <a:t>2.2</a:t>
            </a:r>
            <a:r>
              <a:rPr lang="zh-CN" altLang="zh-CN" dirty="0"/>
              <a:t>沪深指数相关性分析</a:t>
            </a:r>
            <a:br>
              <a:rPr lang="zh-CN" altLang="zh-CN" dirty="0"/>
            </a:br>
            <a:endParaRPr lang="zh-CN" altLang="en-US" dirty="0"/>
          </a:p>
        </p:txBody>
      </p:sp>
      <p:pic>
        <p:nvPicPr>
          <p:cNvPr id="5" name="内容占位符 4"/>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1049353" y="675735"/>
            <a:ext cx="9309836" cy="3968968"/>
          </a:xfrm>
        </p:spPr>
      </p:pic>
      <p:sp>
        <p:nvSpPr>
          <p:cNvPr id="7" name="文本框 6"/>
          <p:cNvSpPr txBox="1"/>
          <p:nvPr/>
        </p:nvSpPr>
        <p:spPr>
          <a:xfrm>
            <a:off x="282742" y="5035215"/>
            <a:ext cx="11502190" cy="1200329"/>
          </a:xfrm>
          <a:prstGeom prst="rect">
            <a:avLst/>
          </a:prstGeom>
          <a:noFill/>
        </p:spPr>
        <p:txBody>
          <a:bodyPr wrap="square">
            <a:spAutoFit/>
          </a:bodyPr>
          <a:lstStyle/>
          <a:p>
            <a:pPr indent="266700" algn="just">
              <a:buNone/>
            </a:pP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左侧子图绿色散点是沪深交易价组合，右侧子图红色散点是沪深日收益率组合。沪深指数收盘价相关系数是</a:t>
            </a: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0.8269</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，反映长期价格走势是同步的，呈现同涨同跌的线性特征。虽然趋势一致，</a:t>
            </a:r>
            <a:r>
              <a:rPr lang="zh-CN" altLang="zh-CN" sz="1800" b="1"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但是深市收益弹性更高，沪市更稳健，投资者可根据特性再做决策</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。日收益率相关系数是</a:t>
            </a:r>
            <a:r>
              <a:rPr lang="en-US"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0.9267</a:t>
            </a:r>
            <a:r>
              <a:rPr lang="zh-CN" altLang="zh-CN" sz="18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rPr>
              <a:t>，说明涨跌幅度高度同步，因为两市涨跌几乎一致，所以投资参考效果不太显著。</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23873" y="267667"/>
            <a:ext cx="10500360" cy="474980"/>
          </a:xfrm>
        </p:spPr>
        <p:txBody>
          <a:bodyPr>
            <a:normAutofit/>
          </a:bodyPr>
          <a:lstStyle/>
          <a:p>
            <a:r>
              <a:rPr lang="en-US" altLang="zh-CN" dirty="0"/>
              <a:t>2.3</a:t>
            </a:r>
            <a:r>
              <a:rPr lang="zh-CN" altLang="zh-CN" dirty="0"/>
              <a:t>融资融券市场分析</a:t>
            </a:r>
            <a:endParaRPr lang="zh-CN" altLang="en-US" dirty="0"/>
          </a:p>
        </p:txBody>
      </p:sp>
      <p:sp>
        <p:nvSpPr>
          <p:cNvPr id="4" name="副标题 3"/>
          <p:cNvSpPr>
            <a:spLocks noGrp="1"/>
          </p:cNvSpPr>
          <p:nvPr>
            <p:ph type="subTitle" idx="1"/>
          </p:nvPr>
        </p:nvSpPr>
        <p:spPr>
          <a:xfrm>
            <a:off x="678781" y="837076"/>
            <a:ext cx="4251960" cy="369332"/>
          </a:xfrm>
        </p:spPr>
        <p:txBody>
          <a:bodyPr/>
          <a:lstStyle/>
          <a:p>
            <a:r>
              <a:rPr lang="en-US" altLang="zh-CN" dirty="0"/>
              <a:t>2.3.1</a:t>
            </a:r>
            <a:r>
              <a:rPr lang="zh-CN" altLang="zh-CN" dirty="0"/>
              <a:t>融资融券规模趋势分析</a:t>
            </a:r>
            <a:endParaRPr lang="zh-CN" altLang="en-US" dirty="0"/>
          </a:p>
        </p:txBody>
      </p:sp>
      <p:pic>
        <p:nvPicPr>
          <p:cNvPr id="2" name="内容占位符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884" y="1206408"/>
            <a:ext cx="9883443" cy="3850907"/>
          </a:xfrm>
          <a:prstGeom prst="rect">
            <a:avLst/>
          </a:prstGeom>
        </p:spPr>
      </p:pic>
      <p:sp>
        <p:nvSpPr>
          <p:cNvPr id="5" name="文本框 4"/>
          <p:cNvSpPr txBox="1"/>
          <p:nvPr/>
        </p:nvSpPr>
        <p:spPr>
          <a:xfrm>
            <a:off x="769018" y="5145588"/>
            <a:ext cx="10653964" cy="1168400"/>
          </a:xfrm>
          <a:prstGeom prst="rect">
            <a:avLst/>
          </a:prstGeom>
          <a:noFill/>
        </p:spPr>
        <p:txBody>
          <a:bodyPr wrap="square">
            <a:spAutoFit/>
          </a:bodyPr>
          <a:lstStyle/>
          <a:p>
            <a:pPr indent="304800" algn="l">
              <a:buNone/>
            </a:pPr>
            <a:r>
              <a:rPr lang="zh-CN"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根据融资融券余额趋势图分析，从</a:t>
            </a:r>
            <a:r>
              <a:rPr lang="en-US"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2019</a:t>
            </a:r>
            <a:r>
              <a:rPr lang="zh-CN"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年到</a:t>
            </a:r>
            <a:r>
              <a:rPr lang="en-US"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2021</a:t>
            </a:r>
            <a:r>
              <a:rPr lang="zh-CN"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年整体趋势均呈现上升趋势，不管是融资还是融券，在市场上都呈现活跃现象，说明市场交易热度在变高，投资者愿意借钱买股，对市场行情充满信息。</a:t>
            </a:r>
            <a:r>
              <a:rPr lang="en-US"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2022</a:t>
            </a:r>
            <a:r>
              <a:rPr lang="zh-CN"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年阶段信用交易规模缩小，投资者参与市场的积极性下降，避免承担交易风险。</a:t>
            </a:r>
            <a:endParaRPr lang="en-US" altLang="zh-CN" sz="14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algn="just">
              <a:buNone/>
            </a:pP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        </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根据融资净买入趋势图，单日净买入大幅度波动，比如</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2020</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年出现单日净买入峰值，反映市场情绪变化无常，是短期市场狂热。</a:t>
            </a:r>
            <a:endPar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buNone/>
            </a:pP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        </a:t>
            </a: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根据</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20</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日移动平均，</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2020-2021</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年持续上涨，</a:t>
            </a:r>
            <a:r>
              <a:rPr lang="en-US" altLang="zh-CN" sz="1400" kern="100" dirty="0">
                <a:effectLst/>
                <a:latin typeface="Calibri" panose="020F0502020204030204" pitchFamily="34" charset="0"/>
                <a:ea typeface="宋体" panose="02010600030101010101" pitchFamily="2" charset="-122"/>
                <a:cs typeface="Times New Roman" panose="02020603050405020304" pitchFamily="18" charset="0"/>
              </a:rPr>
              <a:t>2022</a:t>
            </a:r>
            <a:r>
              <a:rPr lang="zh-CN" altLang="zh-CN" sz="1400" kern="100" dirty="0">
                <a:effectLst/>
                <a:latin typeface="Calibri" panose="020F0502020204030204" pitchFamily="34" charset="0"/>
                <a:ea typeface="宋体" panose="02010600030101010101" pitchFamily="2" charset="-122"/>
                <a:cs typeface="Times New Roman" panose="02020603050405020304" pitchFamily="18" charset="0"/>
              </a:rPr>
              <a:t>年开始下降，反映投资者对市场的中期看涨信心由高变低的心理历程。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 y="157280"/>
            <a:ext cx="6827921" cy="558258"/>
          </a:xfrm>
        </p:spPr>
        <p:txBody>
          <a:bodyPr>
            <a:normAutofit/>
          </a:bodyPr>
          <a:lstStyle/>
          <a:p>
            <a:r>
              <a:rPr lang="en-US" altLang="zh-CN" dirty="0"/>
              <a:t>2.3.2</a:t>
            </a:r>
            <a:r>
              <a:rPr lang="zh-CN" altLang="zh-CN" dirty="0"/>
              <a:t>融资融券与市场走势联动分析</a:t>
            </a:r>
            <a:endParaRPr lang="zh-CN" altLang="en-US" dirty="0"/>
          </a:p>
        </p:txBody>
      </p:sp>
      <p:pic>
        <p:nvPicPr>
          <p:cNvPr id="3" name="内容占位符 2"/>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228600" y="773348"/>
            <a:ext cx="8566484" cy="4144032"/>
          </a:xfrm>
        </p:spPr>
      </p:pic>
      <p:sp>
        <p:nvSpPr>
          <p:cNvPr id="8" name="文本框 7"/>
          <p:cNvSpPr txBox="1"/>
          <p:nvPr/>
        </p:nvSpPr>
        <p:spPr>
          <a:xfrm>
            <a:off x="9258300" y="873201"/>
            <a:ext cx="2610854" cy="2306955"/>
          </a:xfrm>
          <a:prstGeom prst="rect">
            <a:avLst/>
          </a:prstGeom>
          <a:noFill/>
        </p:spPr>
        <p:txBody>
          <a:bodyPr wrap="square">
            <a:spAutoFit/>
          </a:bodyPr>
          <a:lstStyle/>
          <a:p>
            <a:pPr indent="266700" algn="just">
              <a:buNone/>
            </a:pPr>
            <a:r>
              <a:rPr lang="zh-CN" altLang="zh-CN" kern="100" dirty="0">
                <a:effectLst/>
                <a:latin typeface="Calibri" panose="020F0502020204030204" pitchFamily="34" charset="0"/>
                <a:ea typeface="宋体" panose="02010600030101010101" pitchFamily="2" charset="-122"/>
                <a:cs typeface="Times New Roman" panose="02020603050405020304" pitchFamily="18" charset="0"/>
                <a:sym typeface="+mn-ea"/>
              </a:rPr>
              <a:t>融资净买入量的变化直接带动指数涨跌幅同向变化。融资净买入反映资金强度，当融资净买入维持在</a:t>
            </a:r>
            <a:r>
              <a:rPr lang="en-US" altLang="zh-CN" kern="100" dirty="0">
                <a:effectLst/>
                <a:latin typeface="Calibri" panose="020F0502020204030204" pitchFamily="34" charset="0"/>
                <a:ea typeface="宋体" panose="02010600030101010101" pitchFamily="2" charset="-122"/>
                <a:cs typeface="Times New Roman" panose="02020603050405020304" pitchFamily="18" charset="0"/>
                <a:sym typeface="+mn-ea"/>
              </a:rPr>
              <a:t>0.8</a:t>
            </a:r>
            <a:r>
              <a:rPr lang="zh-CN" altLang="zh-CN" kern="100" dirty="0">
                <a:effectLst/>
                <a:latin typeface="Calibri" panose="020F0502020204030204" pitchFamily="34" charset="0"/>
                <a:ea typeface="宋体" panose="02010600030101010101" pitchFamily="2" charset="-122"/>
                <a:cs typeface="Times New Roman" panose="02020603050405020304" pitchFamily="18" charset="0"/>
                <a:sym typeface="+mn-ea"/>
              </a:rPr>
              <a:t>万亿以上时涨跌幅大概率也在零轴上方，反之回落时涨跌幅容易跌破零轴。</a:t>
            </a:r>
            <a:endParaRPr lang="zh-CN" altLang="en-US" dirty="0"/>
          </a:p>
        </p:txBody>
      </p:sp>
      <p:sp>
        <p:nvSpPr>
          <p:cNvPr id="10" name="文本框 9"/>
          <p:cNvSpPr txBox="1"/>
          <p:nvPr/>
        </p:nvSpPr>
        <p:spPr>
          <a:xfrm>
            <a:off x="228601" y="5001181"/>
            <a:ext cx="11843585" cy="1198880"/>
          </a:xfrm>
          <a:prstGeom prst="rect">
            <a:avLst/>
          </a:prstGeom>
          <a:noFill/>
        </p:spPr>
        <p:txBody>
          <a:bodyPr wrap="square">
            <a:spAutoFit/>
          </a:bodyPr>
          <a:lstStyle/>
          <a:p>
            <a:pPr indent="266700" algn="just">
              <a:buNone/>
            </a:pP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沪深合计指数代表市场价格的整体趋势，融资余额体现借钱炒股的资金规模，上图中两曲线大方向完全一致。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2019-03</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2021-02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指数上升，融资余额也同步上升，说明融资资金流入能够推高指数，指数上涨能吸引更多的投资者融入资金；</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2021.02</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到</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2022.04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指数下降，融资余额也随之下行，体现指数下跌导致融资资金平仓，资金流出压制指数。</a:t>
            </a:r>
          </a:p>
          <a:p>
            <a:pPr indent="266700" algn="just">
              <a:buNone/>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a:t>
            </a:r>
            <a:r>
              <a:rPr lang="zh-CN" altLang="en-US" dirty="0"/>
              <a:t>个股大盘股对比</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Autofit/>
          </a:bodyPr>
          <a:lstStyle/>
          <a:p>
            <a:r>
              <a:rPr lang="en-US" altLang="zh-CN" dirty="0"/>
              <a:t>3.1</a:t>
            </a:r>
            <a:r>
              <a:rPr lang="zh-CN" altLang="zh-CN" dirty="0"/>
              <a:t>个股与大盘的相关性分析</a:t>
            </a:r>
            <a:r>
              <a:rPr lang="en-US" altLang="zh-CN" dirty="0"/>
              <a:t>——</a:t>
            </a:r>
            <a:r>
              <a:rPr lang="zh-CN" altLang="en-US" dirty="0"/>
              <a:t>数据处理</a:t>
            </a:r>
          </a:p>
        </p:txBody>
      </p:sp>
      <p:sp>
        <p:nvSpPr>
          <p:cNvPr id="6" name="文本框 5"/>
          <p:cNvSpPr txBox="1"/>
          <p:nvPr/>
        </p:nvSpPr>
        <p:spPr>
          <a:xfrm>
            <a:off x="472440" y="995680"/>
            <a:ext cx="5068570" cy="922020"/>
          </a:xfrm>
          <a:prstGeom prst="rect">
            <a:avLst/>
          </a:prstGeom>
          <a:noFill/>
        </p:spPr>
        <p:txBody>
          <a:bodyPr wrap="square">
            <a:spAutoFit/>
          </a:bodyPr>
          <a:lstStyle/>
          <a:p>
            <a:pPr indent="0" algn="l">
              <a:spcBef>
                <a:spcPts val="1200"/>
              </a:spcBef>
              <a:buFont typeface="+mj-lt"/>
              <a:buNone/>
            </a:pPr>
            <a:r>
              <a:rPr lang="zh-CN" altLang="en-US" b="0" i="0" dirty="0">
                <a:effectLst/>
                <a:latin typeface="微软雅黑" panose="020B0503020204020204" pitchFamily="34" charset="-122"/>
                <a:ea typeface="微软雅黑" panose="020B0503020204020204" pitchFamily="34" charset="-122"/>
              </a:rPr>
              <a:t>我们将沪深指数通过每列数据相加取均值进行合并后得到</a:t>
            </a:r>
            <a:r>
              <a:rPr lang="en-US" altLang="zh-CN" b="0" i="0" dirty="0">
                <a:effectLst/>
                <a:latin typeface="微软雅黑" panose="020B0503020204020204" pitchFamily="34" charset="-122"/>
                <a:ea typeface="微软雅黑" panose="020B0503020204020204" pitchFamily="34" charset="-122"/>
              </a:rPr>
              <a:t>2930</a:t>
            </a:r>
            <a:r>
              <a:rPr lang="zh-CN" altLang="en-US" b="0" i="0" dirty="0">
                <a:effectLst/>
                <a:latin typeface="微软雅黑" panose="020B0503020204020204" pitchFamily="34" charset="-122"/>
                <a:ea typeface="微软雅黑" panose="020B0503020204020204" pitchFamily="34" charset="-122"/>
              </a:rPr>
              <a:t>条市场数据，最终合并成沪深</a:t>
            </a:r>
            <a:r>
              <a:rPr lang="en-US" altLang="zh-CN" b="0" i="0" dirty="0">
                <a:effectLst/>
                <a:latin typeface="微软雅黑" panose="020B0503020204020204" pitchFamily="34" charset="-122"/>
                <a:ea typeface="微软雅黑" panose="020B0503020204020204" pitchFamily="34" charset="-122"/>
              </a:rPr>
              <a:t>300</a:t>
            </a:r>
            <a:r>
              <a:rPr lang="zh-CN" altLang="en-US" b="0" i="0" dirty="0">
                <a:effectLst/>
                <a:latin typeface="微软雅黑" panose="020B0503020204020204" pitchFamily="34" charset="-122"/>
                <a:ea typeface="微软雅黑" panose="020B0503020204020204" pitchFamily="34" charset="-122"/>
              </a:rPr>
              <a:t>指数历史数据</a:t>
            </a:r>
            <a:r>
              <a:rPr lang="en-US" altLang="zh-CN" b="0" i="0" dirty="0">
                <a:effectLst/>
                <a:latin typeface="微软雅黑" panose="020B0503020204020204" pitchFamily="34" charset="-122"/>
                <a:ea typeface="微软雅黑" panose="020B0503020204020204" pitchFamily="34" charset="-122"/>
              </a:rPr>
              <a:t>_with_return</a:t>
            </a:r>
            <a:r>
              <a:rPr lang="zh-CN" altLang="en-US" b="0" i="0" dirty="0">
                <a:effectLst/>
                <a:latin typeface="微软雅黑" panose="020B0503020204020204" pitchFamily="34" charset="-122"/>
                <a:ea typeface="微软雅黑" panose="020B0503020204020204" pitchFamily="34" charset="-122"/>
              </a:rPr>
              <a:t>：</a:t>
            </a:r>
          </a:p>
        </p:txBody>
      </p:sp>
      <p:pic>
        <p:nvPicPr>
          <p:cNvPr id="2" name="图片 1"/>
          <p:cNvPicPr>
            <a:picLocks noChangeAspect="1"/>
          </p:cNvPicPr>
          <p:nvPr/>
        </p:nvPicPr>
        <p:blipFill>
          <a:blip r:embed="rId2"/>
          <a:stretch>
            <a:fillRect/>
          </a:stretch>
        </p:blipFill>
        <p:spPr>
          <a:xfrm>
            <a:off x="472440" y="2032000"/>
            <a:ext cx="4653915" cy="3286125"/>
          </a:xfrm>
          <a:prstGeom prst="rect">
            <a:avLst/>
          </a:prstGeom>
        </p:spPr>
      </p:pic>
      <p:cxnSp>
        <p:nvCxnSpPr>
          <p:cNvPr id="7" name="直接连接符 6"/>
          <p:cNvCxnSpPr/>
          <p:nvPr/>
        </p:nvCxnSpPr>
        <p:spPr>
          <a:xfrm>
            <a:off x="5800725" y="933450"/>
            <a:ext cx="19050" cy="5892800"/>
          </a:xfrm>
          <a:prstGeom prst="line">
            <a:avLst/>
          </a:prstGeom>
          <a:ln w="31750">
            <a:gradFill>
              <a:gsLst>
                <a:gs pos="0">
                  <a:schemeClr val="accent1">
                    <a:hueOff val="-4200000"/>
                  </a:schemeClr>
                </a:gs>
                <a:gs pos="100000">
                  <a:schemeClr val="accent1"/>
                </a:gs>
              </a:gsLst>
            </a:gradFill>
          </a:ln>
        </p:spPr>
        <p:style>
          <a:lnRef idx="0">
            <a:srgbClr val="FFFFFF"/>
          </a:lnRef>
          <a:fillRef idx="0">
            <a:srgbClr val="FFFFFF"/>
          </a:fillRef>
          <a:effectRef idx="0">
            <a:srgbClr val="FFFFFF"/>
          </a:effectRef>
          <a:fontRef idx="minor">
            <a:schemeClr val="tx1"/>
          </a:fontRef>
        </p:style>
      </p:cxnSp>
      <p:sp>
        <p:nvSpPr>
          <p:cNvPr id="8" name="文本框 7"/>
          <p:cNvSpPr txBox="1"/>
          <p:nvPr/>
        </p:nvSpPr>
        <p:spPr>
          <a:xfrm>
            <a:off x="5934075" y="1028700"/>
            <a:ext cx="5981700" cy="922020"/>
          </a:xfrm>
          <a:prstGeom prst="rect">
            <a:avLst/>
          </a:prstGeom>
          <a:noFill/>
        </p:spPr>
        <p:txBody>
          <a:bodyPr wrap="square" rtlCol="0">
            <a:spAutoFit/>
          </a:bodyPr>
          <a:lstStyle/>
          <a:p>
            <a:r>
              <a:rPr lang="zh-CN" altLang="en-US"/>
              <a:t>基于之前对沪深指数的数据预处理，我们对浦发银行数据同样进行时间格式、缺失值、时间范围、数据对齐等预处理操作，得到浦发银行共</a:t>
            </a:r>
            <a:r>
              <a:rPr lang="en-US" altLang="zh-CN"/>
              <a:t>2931</a:t>
            </a:r>
            <a:r>
              <a:rPr lang="zh-CN" altLang="en-US"/>
              <a:t>条数据：</a:t>
            </a:r>
          </a:p>
        </p:txBody>
      </p:sp>
      <p:pic>
        <p:nvPicPr>
          <p:cNvPr id="9" name="图片 8"/>
          <p:cNvPicPr>
            <a:picLocks noChangeAspect="1"/>
          </p:cNvPicPr>
          <p:nvPr/>
        </p:nvPicPr>
        <p:blipFill>
          <a:blip r:embed="rId3"/>
          <a:stretch>
            <a:fillRect/>
          </a:stretch>
        </p:blipFill>
        <p:spPr>
          <a:xfrm>
            <a:off x="6022340" y="4247515"/>
            <a:ext cx="5391150" cy="1658620"/>
          </a:xfrm>
          <a:prstGeom prst="rect">
            <a:avLst/>
          </a:prstGeom>
        </p:spPr>
      </p:pic>
      <p:pic>
        <p:nvPicPr>
          <p:cNvPr id="10" name="图片 9"/>
          <p:cNvPicPr>
            <a:picLocks noChangeAspect="1"/>
          </p:cNvPicPr>
          <p:nvPr/>
        </p:nvPicPr>
        <p:blipFill>
          <a:blip r:embed="rId4"/>
          <a:stretch>
            <a:fillRect/>
          </a:stretch>
        </p:blipFill>
        <p:spPr>
          <a:xfrm>
            <a:off x="6079490" y="1950720"/>
            <a:ext cx="5393690" cy="1422400"/>
          </a:xfrm>
          <a:prstGeom prst="rect">
            <a:avLst/>
          </a:prstGeom>
        </p:spPr>
      </p:pic>
      <p:sp>
        <p:nvSpPr>
          <p:cNvPr id="11" name="下箭头 10"/>
          <p:cNvSpPr/>
          <p:nvPr/>
        </p:nvSpPr>
        <p:spPr>
          <a:xfrm>
            <a:off x="8568055" y="3473450"/>
            <a:ext cx="406400" cy="673100"/>
          </a:xfrm>
          <a:prstGeom prst="downArrow">
            <a:avLst/>
          </a:prstGeom>
        </p:spPr>
        <p:style>
          <a:lnRef idx="0">
            <a:srgbClr val="FFFFFF"/>
          </a:lnRef>
          <a:fillRef idx="2">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7439025" y="5981700"/>
            <a:ext cx="3638550" cy="368300"/>
          </a:xfrm>
          <a:prstGeom prst="rect">
            <a:avLst/>
          </a:prstGeom>
          <a:noFill/>
        </p:spPr>
        <p:txBody>
          <a:bodyPr wrap="square" rtlCol="0">
            <a:spAutoFit/>
          </a:bodyPr>
          <a:lstStyle/>
          <a:p>
            <a:r>
              <a:rPr lang="en-US" altLang="zh-CN"/>
              <a:t>individual_stock_with_return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Autofit/>
          </a:bodyPr>
          <a:lstStyle/>
          <a:p>
            <a:r>
              <a:rPr lang="en-US" altLang="zh-CN" dirty="0"/>
              <a:t>3.1</a:t>
            </a:r>
            <a:r>
              <a:rPr lang="zh-CN" altLang="zh-CN" dirty="0"/>
              <a:t>个股与大盘的相关性分析</a:t>
            </a:r>
            <a:endParaRPr lang="zh-CN" altLang="en-US" dirty="0"/>
          </a:p>
        </p:txBody>
      </p:sp>
      <p:sp>
        <p:nvSpPr>
          <p:cNvPr id="6" name="文本框 5"/>
          <p:cNvSpPr txBox="1"/>
          <p:nvPr/>
        </p:nvSpPr>
        <p:spPr>
          <a:xfrm>
            <a:off x="847390" y="4593211"/>
            <a:ext cx="10751720" cy="2145665"/>
          </a:xfrm>
          <a:prstGeom prst="rect">
            <a:avLst/>
          </a:prstGeom>
          <a:noFill/>
        </p:spPr>
        <p:txBody>
          <a:bodyPr wrap="square">
            <a:spAutoFit/>
          </a:bodyPr>
          <a:lstStyle/>
          <a:p>
            <a:pPr algn="l">
              <a:spcBef>
                <a:spcPts val="450"/>
              </a:spcBef>
              <a:buFont typeface="+mj-lt"/>
              <a:buAutoNum type="arabicPeriod"/>
            </a:pPr>
            <a:r>
              <a:rPr lang="zh-CN" altLang="en-US" b="1" i="0" dirty="0">
                <a:effectLst/>
                <a:latin typeface="微软雅黑" panose="020B0503020204020204" pitchFamily="34" charset="-122"/>
                <a:ea typeface="微软雅黑" panose="020B0503020204020204" pitchFamily="34" charset="-122"/>
              </a:rPr>
              <a:t>日收益率走势</a:t>
            </a:r>
            <a:r>
              <a:rPr lang="zh-CN" altLang="en-US" b="0" i="0" dirty="0">
                <a:effectLst/>
                <a:latin typeface="微软雅黑" panose="020B0503020204020204" pitchFamily="34" charset="-122"/>
                <a:ea typeface="微软雅黑" panose="020B0503020204020204" pitchFamily="34" charset="-122"/>
              </a:rPr>
              <a:t>：</a:t>
            </a:r>
            <a:r>
              <a:rPr lang="zh-CN" altLang="en-US" i="0" dirty="0">
                <a:effectLst/>
                <a:latin typeface="微软雅黑" panose="020B0503020204020204" pitchFamily="34" charset="-122"/>
                <a:ea typeface="微软雅黑" panose="020B0503020204020204" pitchFamily="34" charset="-122"/>
              </a:rPr>
              <a:t>多数时间里，浦发银行和沪深</a:t>
            </a:r>
            <a:r>
              <a:rPr lang="en-US" altLang="zh-CN" i="0" dirty="0">
                <a:effectLst/>
                <a:latin typeface="微软雅黑" panose="020B0503020204020204" pitchFamily="34" charset="-122"/>
                <a:ea typeface="微软雅黑" panose="020B0503020204020204" pitchFamily="34" charset="-122"/>
              </a:rPr>
              <a:t> 300</a:t>
            </a:r>
            <a:r>
              <a:rPr lang="zh-CN" altLang="en-US" i="0" dirty="0">
                <a:effectLst/>
                <a:latin typeface="微软雅黑" panose="020B0503020204020204" pitchFamily="34" charset="-122"/>
                <a:ea typeface="微软雅黑" panose="020B0503020204020204" pitchFamily="34" charset="-122"/>
              </a:rPr>
              <a:t>的收益率波动趋势基本一致，比如</a:t>
            </a:r>
            <a:r>
              <a:rPr lang="en-US" altLang="zh-CN" i="0" dirty="0">
                <a:effectLst/>
                <a:latin typeface="微软雅黑" panose="020B0503020204020204" pitchFamily="34" charset="-122"/>
                <a:ea typeface="微软雅黑" panose="020B0503020204020204" pitchFamily="34" charset="-122"/>
              </a:rPr>
              <a:t> 2015 </a:t>
            </a:r>
            <a:r>
              <a:rPr lang="zh-CN" altLang="en-US" i="0" dirty="0">
                <a:effectLst/>
                <a:latin typeface="微软雅黑" panose="020B0503020204020204" pitchFamily="34" charset="-122"/>
                <a:ea typeface="微软雅黑" panose="020B0503020204020204" pitchFamily="34" charset="-122"/>
              </a:rPr>
              <a:t>年、</a:t>
            </a:r>
            <a:r>
              <a:rPr lang="en-US" altLang="zh-CN" i="0" dirty="0">
                <a:effectLst/>
                <a:latin typeface="微软雅黑" panose="020B0503020204020204" pitchFamily="34" charset="-122"/>
                <a:ea typeface="微软雅黑" panose="020B0503020204020204" pitchFamily="34" charset="-122"/>
              </a:rPr>
              <a:t>2020 </a:t>
            </a:r>
            <a:r>
              <a:rPr lang="zh-CN" altLang="en-US" i="0" dirty="0">
                <a:effectLst/>
                <a:latin typeface="微软雅黑" panose="020B0503020204020204" pitchFamily="34" charset="-122"/>
                <a:ea typeface="微软雅黑" panose="020B0503020204020204" pitchFamily="34" charset="-122"/>
              </a:rPr>
              <a:t>年的阶段性涨跌节奏重合度高；</a:t>
            </a:r>
          </a:p>
          <a:p>
            <a:pPr algn="l">
              <a:spcBef>
                <a:spcPts val="450"/>
              </a:spcBef>
              <a:buFont typeface="+mj-lt"/>
              <a:buAutoNum type="arabicPeriod"/>
            </a:pPr>
            <a:r>
              <a:rPr lang="zh-CN" altLang="en-US" b="1" i="0" dirty="0">
                <a:effectLst/>
                <a:latin typeface="微软雅黑" panose="020B0503020204020204" pitchFamily="34" charset="-122"/>
                <a:ea typeface="微软雅黑" panose="020B0503020204020204" pitchFamily="34" charset="-122"/>
              </a:rPr>
              <a:t>滚动相关分析</a:t>
            </a:r>
            <a:r>
              <a:rPr lang="zh-CN" altLang="en-US" b="0" i="0" dirty="0">
                <a:effectLst/>
                <a:latin typeface="微软雅黑" panose="020B0503020204020204" pitchFamily="34" charset="-122"/>
                <a:ea typeface="微软雅黑" panose="020B0503020204020204" pitchFamily="34" charset="-122"/>
              </a:rPr>
              <a:t>：进一步计算</a:t>
            </a:r>
            <a:r>
              <a:rPr lang="en-US" altLang="zh-CN" b="0" i="0" dirty="0">
                <a:effectLst/>
                <a:latin typeface="微软雅黑" panose="020B0503020204020204" pitchFamily="34" charset="-122"/>
                <a:ea typeface="微软雅黑" panose="020B0503020204020204" pitchFamily="34" charset="-122"/>
              </a:rPr>
              <a:t>60</a:t>
            </a:r>
            <a:r>
              <a:rPr lang="zh-CN" altLang="en-US" b="0" i="0" dirty="0">
                <a:effectLst/>
                <a:latin typeface="微软雅黑" panose="020B0503020204020204" pitchFamily="34" charset="-122"/>
                <a:ea typeface="微软雅黑" panose="020B0503020204020204" pitchFamily="34" charset="-122"/>
              </a:rPr>
              <a:t>日滚动相关系数以观察动态关联。当该值大于</a:t>
            </a:r>
            <a:r>
              <a:rPr lang="en-US" altLang="zh-CN" b="0" i="0" dirty="0">
                <a:effectLst/>
                <a:latin typeface="微软雅黑" panose="020B0503020204020204" pitchFamily="34" charset="-122"/>
                <a:ea typeface="微软雅黑" panose="020B0503020204020204" pitchFamily="34" charset="-122"/>
              </a:rPr>
              <a:t>0.5</a:t>
            </a:r>
            <a:r>
              <a:rPr lang="zh-CN" altLang="en-US" b="0" i="0" dirty="0">
                <a:effectLst/>
                <a:latin typeface="微软雅黑" panose="020B0503020204020204" pitchFamily="34" charset="-122"/>
                <a:ea typeface="微软雅黑" panose="020B0503020204020204" pitchFamily="34" charset="-122"/>
              </a:rPr>
              <a:t>时，个股走势跟随大盘；小于</a:t>
            </a:r>
            <a:r>
              <a:rPr lang="en-US" altLang="zh-CN" b="0" i="0" dirty="0">
                <a:effectLst/>
                <a:latin typeface="微软雅黑" panose="020B0503020204020204" pitchFamily="34" charset="-122"/>
                <a:ea typeface="微软雅黑" panose="020B0503020204020204" pitchFamily="34" charset="-122"/>
              </a:rPr>
              <a:t>0.3</a:t>
            </a:r>
            <a:r>
              <a:rPr lang="zh-CN" altLang="en-US" b="0" i="0" dirty="0">
                <a:effectLst/>
                <a:latin typeface="微软雅黑" panose="020B0503020204020204" pitchFamily="34" charset="-122"/>
                <a:ea typeface="微软雅黑" panose="020B0503020204020204" pitchFamily="34" charset="-122"/>
              </a:rPr>
              <a:t>时，则更多由自身因素主导。</a:t>
            </a:r>
          </a:p>
          <a:p>
            <a:pPr algn="l">
              <a:spcBef>
                <a:spcPts val="450"/>
              </a:spcBef>
              <a:buFont typeface="+mj-lt"/>
              <a:buAutoNum type="arabicPeriod"/>
            </a:pPr>
            <a:r>
              <a:rPr lang="zh-CN" altLang="en-US" b="1" i="0" dirty="0">
                <a:effectLst/>
                <a:latin typeface="微软雅黑" panose="020B0503020204020204" pitchFamily="34" charset="-122"/>
                <a:ea typeface="微软雅黑" panose="020B0503020204020204" pitchFamily="34" charset="-122"/>
              </a:rPr>
              <a:t>收益率回归：</a:t>
            </a:r>
            <a:r>
              <a:rPr lang="en-US" altLang="zh-CN" i="0" dirty="0">
                <a:effectLst/>
                <a:latin typeface="微软雅黑" panose="020B0503020204020204" pitchFamily="34" charset="-122"/>
                <a:ea typeface="微软雅黑" panose="020B0503020204020204" pitchFamily="34" charset="-122"/>
              </a:rPr>
              <a:t>Beta=0.795</a:t>
            </a:r>
            <a:r>
              <a:rPr lang="zh-CN" altLang="en-US" i="0" dirty="0">
                <a:effectLst/>
                <a:latin typeface="微软雅黑" panose="020B0503020204020204" pitchFamily="34" charset="-122"/>
                <a:ea typeface="微软雅黑" panose="020B0503020204020204" pitchFamily="34" charset="-122"/>
              </a:rPr>
              <a:t>代表大盘收益率每变动</a:t>
            </a:r>
            <a:r>
              <a:rPr lang="en-US" altLang="zh-CN" i="0" dirty="0">
                <a:effectLst/>
                <a:latin typeface="微软雅黑" panose="020B0503020204020204" pitchFamily="34" charset="-122"/>
                <a:ea typeface="微软雅黑" panose="020B0503020204020204" pitchFamily="34" charset="-122"/>
              </a:rPr>
              <a:t> 1%</a:t>
            </a:r>
            <a:r>
              <a:rPr lang="zh-CN" altLang="en-US" i="0" dirty="0">
                <a:effectLst/>
                <a:latin typeface="微软雅黑" panose="020B0503020204020204" pitchFamily="34" charset="-122"/>
                <a:ea typeface="微软雅黑" panose="020B0503020204020204" pitchFamily="34" charset="-122"/>
              </a:rPr>
              <a:t>，浦发收益率平均变动</a:t>
            </a:r>
            <a:r>
              <a:rPr lang="en-US" altLang="zh-CN" i="0" dirty="0">
                <a:effectLst/>
                <a:latin typeface="微软雅黑" panose="020B0503020204020204" pitchFamily="34" charset="-122"/>
                <a:ea typeface="微软雅黑" panose="020B0503020204020204" pitchFamily="34" charset="-122"/>
              </a:rPr>
              <a:t> 0.795%</a:t>
            </a:r>
            <a:r>
              <a:rPr lang="zh-CN" altLang="en-US" i="0" dirty="0">
                <a:effectLst/>
                <a:latin typeface="微软雅黑" panose="020B0503020204020204" pitchFamily="34" charset="-122"/>
                <a:ea typeface="微软雅黑" panose="020B0503020204020204" pitchFamily="34" charset="-122"/>
              </a:rPr>
              <a:t>，说明浦发的波动幅度略小于大盘；</a:t>
            </a:r>
            <a:r>
              <a:rPr lang="en-US" altLang="zh-CN" i="0" dirty="0">
                <a:effectLst/>
                <a:latin typeface="微软雅黑" panose="020B0503020204020204" pitchFamily="34" charset="-122"/>
                <a:ea typeface="微软雅黑" panose="020B0503020204020204" pitchFamily="34" charset="-122"/>
              </a:rPr>
              <a:t>R</a:t>
            </a:r>
            <a:r>
              <a:rPr lang="en-US" altLang="en-US" i="0" dirty="0">
                <a:effectLst/>
                <a:latin typeface="微软雅黑" panose="020B0503020204020204" pitchFamily="34" charset="-122"/>
                <a:ea typeface="微软雅黑" panose="020B0503020204020204" pitchFamily="34" charset="-122"/>
              </a:rPr>
              <a:t>²</a:t>
            </a:r>
            <a:r>
              <a:rPr lang="en-US" altLang="zh-CN" i="0" dirty="0">
                <a:effectLst/>
                <a:latin typeface="微软雅黑" panose="020B0503020204020204" pitchFamily="34" charset="-122"/>
                <a:ea typeface="微软雅黑" panose="020B0503020204020204" pitchFamily="34" charset="-122"/>
              </a:rPr>
              <a:t>=0.619</a:t>
            </a:r>
            <a:r>
              <a:rPr lang="zh-CN" altLang="en-US" i="0" dirty="0">
                <a:effectLst/>
                <a:latin typeface="微软雅黑" panose="020B0503020204020204" pitchFamily="34" charset="-122"/>
                <a:ea typeface="微软雅黑" panose="020B0503020204020204" pitchFamily="34" charset="-122"/>
              </a:rPr>
              <a:t>意味着沪深</a:t>
            </a:r>
            <a:r>
              <a:rPr lang="en-US" altLang="zh-CN" i="0" dirty="0">
                <a:effectLst/>
                <a:latin typeface="微软雅黑" panose="020B0503020204020204" pitchFamily="34" charset="-122"/>
                <a:ea typeface="微软雅黑" panose="020B0503020204020204" pitchFamily="34" charset="-122"/>
              </a:rPr>
              <a:t> 300 </a:t>
            </a:r>
            <a:r>
              <a:rPr lang="zh-CN" altLang="en-US" i="0" dirty="0">
                <a:effectLst/>
                <a:latin typeface="微软雅黑" panose="020B0503020204020204" pitchFamily="34" charset="-122"/>
                <a:ea typeface="微软雅黑" panose="020B0503020204020204" pitchFamily="34" charset="-122"/>
              </a:rPr>
              <a:t>的收益率能解释浦发约</a:t>
            </a:r>
            <a:r>
              <a:rPr lang="en-US" altLang="zh-CN" i="0" dirty="0">
                <a:effectLst/>
                <a:latin typeface="微软雅黑" panose="020B0503020204020204" pitchFamily="34" charset="-122"/>
                <a:ea typeface="微软雅黑" panose="020B0503020204020204" pitchFamily="34" charset="-122"/>
              </a:rPr>
              <a:t> 61.9% </a:t>
            </a:r>
            <a:r>
              <a:rPr lang="zh-CN" altLang="en-US" i="0" dirty="0">
                <a:effectLst/>
                <a:latin typeface="微软雅黑" panose="020B0503020204020204" pitchFamily="34" charset="-122"/>
                <a:ea typeface="微软雅黑" panose="020B0503020204020204" pitchFamily="34" charset="-122"/>
              </a:rPr>
              <a:t>的收益率变化，剩下近</a:t>
            </a:r>
            <a:r>
              <a:rPr lang="en-US" altLang="zh-CN" i="0" dirty="0">
                <a:effectLst/>
                <a:latin typeface="微软雅黑" panose="020B0503020204020204" pitchFamily="34" charset="-122"/>
                <a:ea typeface="微软雅黑" panose="020B0503020204020204" pitchFamily="34" charset="-122"/>
              </a:rPr>
              <a:t> 38.1% </a:t>
            </a:r>
            <a:r>
              <a:rPr lang="zh-CN" altLang="en-US" i="0" dirty="0">
                <a:effectLst/>
                <a:latin typeface="微软雅黑" panose="020B0503020204020204" pitchFamily="34" charset="-122"/>
                <a:ea typeface="微软雅黑" panose="020B0503020204020204" pitchFamily="34" charset="-122"/>
              </a:rPr>
              <a:t>的波动由浦发自身因素决定。</a:t>
            </a:r>
          </a:p>
        </p:txBody>
      </p:sp>
      <p:pic>
        <p:nvPicPr>
          <p:cNvPr id="2" name="图片 1" descr="个股与大盘相关性分析"/>
          <p:cNvPicPr>
            <a:picLocks noChangeAspect="1"/>
          </p:cNvPicPr>
          <p:nvPr/>
        </p:nvPicPr>
        <p:blipFill>
          <a:blip r:embed="rId2"/>
          <a:stretch>
            <a:fillRect/>
          </a:stretch>
        </p:blipFill>
        <p:spPr>
          <a:xfrm>
            <a:off x="1149350" y="907415"/>
            <a:ext cx="8789035" cy="35483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Autofit/>
          </a:bodyPr>
          <a:lstStyle/>
          <a:p>
            <a:r>
              <a:rPr lang="en-US" altLang="zh-CN" dirty="0"/>
              <a:t>3.2</a:t>
            </a:r>
            <a:r>
              <a:rPr lang="zh-CN" altLang="zh-CN" dirty="0"/>
              <a:t>个股的</a:t>
            </a:r>
            <a:r>
              <a:rPr lang="en-US" altLang="zh-CN" dirty="0"/>
              <a:t>MACD</a:t>
            </a:r>
            <a:r>
              <a:rPr lang="zh-CN" altLang="zh-CN" dirty="0"/>
              <a:t>指标可视化</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959" y="849912"/>
            <a:ext cx="7674883" cy="5852790"/>
          </a:xfrm>
          <a:prstGeom prst="rect">
            <a:avLst/>
          </a:prstGeom>
        </p:spPr>
      </p:pic>
      <p:sp>
        <p:nvSpPr>
          <p:cNvPr id="6" name="文本框 5"/>
          <p:cNvSpPr txBox="1"/>
          <p:nvPr/>
        </p:nvSpPr>
        <p:spPr>
          <a:xfrm>
            <a:off x="8199521" y="1400684"/>
            <a:ext cx="3612219" cy="4580741"/>
          </a:xfrm>
          <a:prstGeom prst="rect">
            <a:avLst/>
          </a:prstGeom>
          <a:noFill/>
        </p:spPr>
        <p:txBody>
          <a:bodyPr wrap="square">
            <a:spAutoFit/>
          </a:bodyPr>
          <a:lstStyle/>
          <a:p>
            <a:pPr algn="l">
              <a:spcBef>
                <a:spcPts val="1200"/>
              </a:spcBef>
            </a:pPr>
            <a:r>
              <a:rPr lang="zh-CN" altLang="en-US" sz="1100" b="1" i="0" dirty="0">
                <a:effectLst/>
                <a:latin typeface="quote-cjk-patch"/>
              </a:rPr>
              <a:t>指标说明</a:t>
            </a:r>
            <a:r>
              <a:rPr lang="zh-CN" altLang="en-US" sz="1100" b="0" i="0" dirty="0">
                <a:effectLst/>
                <a:latin typeface="quote-cjk-patch"/>
              </a:rPr>
              <a:t>：</a:t>
            </a:r>
            <a:endParaRPr lang="en-US" altLang="zh-CN" sz="1100" dirty="0">
              <a:latin typeface="quote-cjk-patch"/>
            </a:endParaRPr>
          </a:p>
          <a:p>
            <a:pPr algn="l">
              <a:spcBef>
                <a:spcPts val="1200"/>
              </a:spcBef>
            </a:pPr>
            <a:r>
              <a:rPr lang="en-US" altLang="zh-CN" sz="1100" b="0" i="0" dirty="0">
                <a:effectLst/>
                <a:latin typeface="quote-cjk-patch"/>
              </a:rPr>
              <a:t>	MACD</a:t>
            </a:r>
            <a:r>
              <a:rPr lang="zh-CN" altLang="en-US" sz="1100" b="0" i="0" dirty="0">
                <a:effectLst/>
                <a:latin typeface="quote-cjk-patch"/>
              </a:rPr>
              <a:t>红柱</a:t>
            </a:r>
            <a:r>
              <a:rPr lang="en-US" altLang="zh-CN" sz="1100" b="0" i="0" dirty="0">
                <a:effectLst/>
                <a:latin typeface="quote-cjk-patch"/>
              </a:rPr>
              <a:t>/</a:t>
            </a:r>
            <a:r>
              <a:rPr lang="zh-CN" altLang="en-US" sz="1100" b="0" i="0" dirty="0">
                <a:effectLst/>
                <a:latin typeface="quote-cjk-patch"/>
              </a:rPr>
              <a:t>绿柱分别代表上涨</a:t>
            </a:r>
            <a:r>
              <a:rPr lang="en-US" altLang="zh-CN" sz="1100" b="0" i="0" dirty="0">
                <a:effectLst/>
                <a:latin typeface="quote-cjk-patch"/>
              </a:rPr>
              <a:t>/</a:t>
            </a:r>
            <a:r>
              <a:rPr lang="zh-CN" altLang="en-US" sz="1100" b="0" i="0" dirty="0">
                <a:effectLst/>
                <a:latin typeface="quote-cjk-patch"/>
              </a:rPr>
              <a:t>下跌动能强弱；金叉与死叉预示短期多空趋势的转换。</a:t>
            </a:r>
            <a:endParaRPr lang="en-US" altLang="zh-CN" sz="1100" b="0" i="0" dirty="0">
              <a:effectLst/>
              <a:latin typeface="quote-cjk-patch"/>
            </a:endParaRPr>
          </a:p>
          <a:p>
            <a:pPr algn="l">
              <a:spcBef>
                <a:spcPts val="1200"/>
              </a:spcBef>
            </a:pPr>
            <a:endParaRPr lang="en-US" altLang="zh-CN" sz="1100" b="1" i="0" dirty="0">
              <a:effectLst/>
              <a:latin typeface="quote-cjk-patch"/>
            </a:endParaRPr>
          </a:p>
          <a:p>
            <a:pPr algn="l">
              <a:spcBef>
                <a:spcPts val="450"/>
              </a:spcBef>
              <a:spcAft>
                <a:spcPts val="600"/>
              </a:spcAft>
            </a:pPr>
            <a:r>
              <a:rPr lang="zh-CN" altLang="en-US" sz="1100" b="1" i="0" dirty="0">
                <a:effectLst/>
                <a:latin typeface="quote-cjk-patch"/>
              </a:rPr>
              <a:t>浦发银行</a:t>
            </a:r>
            <a:r>
              <a:rPr lang="en-US" altLang="zh-CN" sz="1100" b="1" i="0" dirty="0">
                <a:effectLst/>
                <a:latin typeface="quote-cjk-patch"/>
              </a:rPr>
              <a:t>MACD</a:t>
            </a:r>
            <a:r>
              <a:rPr lang="zh-CN" altLang="en-US" sz="1100" b="1" i="0" dirty="0">
                <a:effectLst/>
                <a:latin typeface="quote-cjk-patch"/>
              </a:rPr>
              <a:t>特征</a:t>
            </a:r>
            <a:r>
              <a:rPr lang="zh-CN" altLang="en-US" sz="1100" b="0" i="0" dirty="0">
                <a:effectLst/>
                <a:latin typeface="quote-cjk-patch"/>
              </a:rPr>
              <a:t>：</a:t>
            </a:r>
          </a:p>
          <a:p>
            <a:pPr lvl="1" algn="l">
              <a:spcBef>
                <a:spcPts val="300"/>
              </a:spcBef>
            </a:pPr>
            <a:r>
              <a:rPr lang="en-US" altLang="zh-CN" sz="1100" b="0" i="0" dirty="0">
                <a:effectLst/>
                <a:latin typeface="quote-cjk-patch"/>
              </a:rPr>
              <a:t>DIF</a:t>
            </a:r>
            <a:r>
              <a:rPr lang="zh-CN" altLang="en-US" sz="1100" b="0" i="0" dirty="0">
                <a:effectLst/>
                <a:latin typeface="quote-cjk-patch"/>
              </a:rPr>
              <a:t>与</a:t>
            </a:r>
            <a:r>
              <a:rPr lang="en-US" altLang="zh-CN" sz="1100" b="0" i="0" dirty="0">
                <a:effectLst/>
                <a:latin typeface="quote-cjk-patch"/>
              </a:rPr>
              <a:t>DEA</a:t>
            </a:r>
            <a:r>
              <a:rPr lang="zh-CN" altLang="en-US" sz="1100" b="0" i="0" dirty="0">
                <a:effectLst/>
                <a:latin typeface="quote-cjk-patch"/>
              </a:rPr>
              <a:t>在</a:t>
            </a:r>
            <a:r>
              <a:rPr lang="en-US" altLang="zh-CN" sz="1100" b="0" i="0" dirty="0">
                <a:effectLst/>
                <a:latin typeface="quote-cjk-patch"/>
              </a:rPr>
              <a:t>-1</a:t>
            </a:r>
            <a:r>
              <a:rPr lang="zh-CN" altLang="en-US" sz="1100" b="0" i="0" dirty="0">
                <a:effectLst/>
                <a:latin typeface="quote-cjk-patch"/>
              </a:rPr>
              <a:t>至</a:t>
            </a:r>
            <a:r>
              <a:rPr lang="en-US" altLang="zh-CN" sz="1100" b="0" i="0" dirty="0">
                <a:effectLst/>
                <a:latin typeface="quote-cjk-patch"/>
              </a:rPr>
              <a:t>1</a:t>
            </a:r>
            <a:r>
              <a:rPr lang="zh-CN" altLang="en-US" sz="1100" b="0" i="0" dirty="0">
                <a:effectLst/>
                <a:latin typeface="quote-cjk-patch"/>
              </a:rPr>
              <a:t>间窄幅波动，趋势性极弱。</a:t>
            </a:r>
          </a:p>
          <a:p>
            <a:pPr lvl="1" algn="l">
              <a:spcBef>
                <a:spcPts val="450"/>
              </a:spcBef>
            </a:pPr>
            <a:r>
              <a:rPr lang="zh-CN" altLang="en-US" sz="1100" b="0" i="0" dirty="0">
                <a:effectLst/>
                <a:latin typeface="quote-cjk-patch"/>
              </a:rPr>
              <a:t>红绿柱交替频繁，无持久单边动能，股价呈“涨几日跌几日”的震荡格局。</a:t>
            </a:r>
          </a:p>
          <a:p>
            <a:pPr lvl="1" algn="l">
              <a:spcBef>
                <a:spcPts val="450"/>
              </a:spcBef>
            </a:pPr>
            <a:r>
              <a:rPr lang="zh-CN" altLang="en-US" sz="1100" b="0" i="0" dirty="0">
                <a:effectLst/>
                <a:latin typeface="quote-cjk-patch"/>
              </a:rPr>
              <a:t>金叉与死叉密集出现（约</a:t>
            </a:r>
            <a:r>
              <a:rPr lang="en-US" altLang="zh-CN" sz="1100" b="0" i="0" dirty="0">
                <a:effectLst/>
                <a:latin typeface="quote-cjk-patch"/>
              </a:rPr>
              <a:t>1-2</a:t>
            </a:r>
            <a:r>
              <a:rPr lang="zh-CN" altLang="en-US" sz="1100" b="0" i="0" dirty="0">
                <a:effectLst/>
                <a:latin typeface="quote-cjk-patch"/>
              </a:rPr>
              <a:t>个月切换一次），短期趋势切换迅速。</a:t>
            </a:r>
          </a:p>
          <a:p>
            <a:pPr algn="l">
              <a:spcBef>
                <a:spcPts val="450"/>
              </a:spcBef>
              <a:spcAft>
                <a:spcPts val="600"/>
              </a:spcAft>
            </a:pPr>
            <a:r>
              <a:rPr lang="zh-CN" altLang="en-US" sz="1100" b="1" i="0" dirty="0">
                <a:effectLst/>
                <a:latin typeface="quote-cjk-patch"/>
              </a:rPr>
              <a:t>沪深大盘</a:t>
            </a:r>
            <a:r>
              <a:rPr lang="en-US" altLang="zh-CN" sz="1100" b="1" i="0" dirty="0">
                <a:effectLst/>
                <a:latin typeface="quote-cjk-patch"/>
              </a:rPr>
              <a:t>MACD</a:t>
            </a:r>
            <a:r>
              <a:rPr lang="zh-CN" altLang="en-US" sz="1100" b="1" i="0" dirty="0">
                <a:effectLst/>
                <a:latin typeface="quote-cjk-patch"/>
              </a:rPr>
              <a:t>特征</a:t>
            </a:r>
            <a:r>
              <a:rPr lang="zh-CN" altLang="en-US" sz="1100" b="0" i="0" dirty="0">
                <a:effectLst/>
                <a:latin typeface="quote-cjk-patch"/>
              </a:rPr>
              <a:t>：</a:t>
            </a:r>
          </a:p>
          <a:p>
            <a:pPr lvl="1" algn="l">
              <a:spcBef>
                <a:spcPts val="300"/>
              </a:spcBef>
            </a:pPr>
            <a:r>
              <a:rPr lang="en-US" altLang="zh-CN" sz="1100" b="0" i="0" dirty="0">
                <a:effectLst/>
                <a:latin typeface="quote-cjk-patch"/>
              </a:rPr>
              <a:t>DIF</a:t>
            </a:r>
            <a:r>
              <a:rPr lang="zh-CN" altLang="en-US" sz="1100" b="0" i="0" dirty="0">
                <a:effectLst/>
                <a:latin typeface="quote-cjk-patch"/>
              </a:rPr>
              <a:t>与</a:t>
            </a:r>
            <a:r>
              <a:rPr lang="en-US" altLang="zh-CN" sz="1100" b="0" i="0" dirty="0">
                <a:effectLst/>
                <a:latin typeface="quote-cjk-patch"/>
              </a:rPr>
              <a:t>DEA</a:t>
            </a:r>
            <a:r>
              <a:rPr lang="zh-CN" altLang="en-US" sz="1100" b="0" i="0" dirty="0">
                <a:effectLst/>
                <a:latin typeface="quote-cjk-patch"/>
              </a:rPr>
              <a:t>波动范围大，曾出现持续数月的红柱（如</a:t>
            </a:r>
            <a:r>
              <a:rPr lang="en-US" altLang="zh-CN" sz="1100" b="0" i="0" dirty="0">
                <a:effectLst/>
                <a:latin typeface="quote-cjk-patch"/>
              </a:rPr>
              <a:t>2014-2015</a:t>
            </a:r>
            <a:r>
              <a:rPr lang="zh-CN" altLang="en-US" sz="1100" b="0" i="0" dirty="0">
                <a:effectLst/>
                <a:latin typeface="quote-cjk-patch"/>
              </a:rPr>
              <a:t>年牛市）与绿柱（如</a:t>
            </a:r>
            <a:r>
              <a:rPr lang="en-US" altLang="zh-CN" sz="1100" b="0" i="0" dirty="0">
                <a:effectLst/>
                <a:latin typeface="quote-cjk-patch"/>
              </a:rPr>
              <a:t>2018</a:t>
            </a:r>
            <a:r>
              <a:rPr lang="zh-CN" altLang="en-US" sz="1100" b="0" i="0" dirty="0">
                <a:effectLst/>
                <a:latin typeface="quote-cjk-patch"/>
              </a:rPr>
              <a:t>年熊市），趋势性强。</a:t>
            </a:r>
          </a:p>
          <a:p>
            <a:pPr lvl="1" algn="l">
              <a:spcBef>
                <a:spcPts val="450"/>
              </a:spcBef>
            </a:pPr>
            <a:r>
              <a:rPr lang="zh-CN" altLang="en-US" sz="1100" b="0" i="0" dirty="0">
                <a:effectLst/>
                <a:latin typeface="quote-cjk-patch"/>
              </a:rPr>
              <a:t>金叉与死叉间隔时间较长，短期趋势转换缓慢。</a:t>
            </a:r>
          </a:p>
          <a:p>
            <a:pPr algn="l">
              <a:spcBef>
                <a:spcPts val="450"/>
              </a:spcBef>
              <a:spcAft>
                <a:spcPts val="600"/>
              </a:spcAft>
            </a:pPr>
            <a:r>
              <a:rPr lang="zh-CN" altLang="en-US" sz="1100" b="1" i="0" dirty="0">
                <a:effectLst/>
                <a:latin typeface="quote-cjk-patch"/>
              </a:rPr>
              <a:t>核心结论</a:t>
            </a:r>
            <a:r>
              <a:rPr lang="zh-CN" altLang="en-US" sz="1100" b="0" i="0" dirty="0">
                <a:effectLst/>
                <a:latin typeface="quote-cjk-patch"/>
              </a:rPr>
              <a:t>：</a:t>
            </a:r>
          </a:p>
          <a:p>
            <a:pPr lvl="1" algn="l">
              <a:spcBef>
                <a:spcPts val="300"/>
              </a:spcBef>
            </a:pPr>
            <a:r>
              <a:rPr lang="zh-CN" altLang="en-US" sz="1100" b="0" i="0" dirty="0">
                <a:effectLst/>
                <a:latin typeface="quote-cjk-patch"/>
              </a:rPr>
              <a:t>浦发银行走势受大盘影响，但自身因素主导力更强，表现为波动小但趋势切换快。</a:t>
            </a:r>
          </a:p>
          <a:p>
            <a:pPr lvl="1" algn="l">
              <a:spcBef>
                <a:spcPts val="450"/>
              </a:spcBef>
            </a:pPr>
            <a:r>
              <a:rPr lang="zh-CN" altLang="en-US" sz="1100" b="0" i="0" dirty="0">
                <a:effectLst/>
                <a:latin typeface="quote-cjk-patch"/>
              </a:rPr>
              <a:t>与前述相关性分析（中度相关，</a:t>
            </a:r>
            <a:r>
              <a:rPr lang="en-US" altLang="zh-CN" sz="1100" b="0" i="0" dirty="0">
                <a:effectLst/>
                <a:latin typeface="quote-cjk-patch"/>
              </a:rPr>
              <a:t>ρ=0.363</a:t>
            </a:r>
            <a:r>
              <a:rPr lang="zh-CN" altLang="en-US" sz="1100" b="0" i="0" dirty="0">
                <a:effectLst/>
                <a:latin typeface="quote-cjk-patch"/>
              </a:rPr>
              <a:t>）结论一致：个股既联动于大盘，又具独立行情特征。</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5.MACD/PSY</a:t>
            </a:r>
            <a:r>
              <a:rPr lang="zh-CN" altLang="zh-CN" dirty="0"/>
              <a:t>指标量化策略</a:t>
            </a:r>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p:txBody>
          <a:bodyPr>
            <a:normAutofit/>
          </a:bodyPr>
          <a:lstStyle/>
          <a:p>
            <a:r>
              <a:rPr lang="en-US" altLang="zh-CN" dirty="0"/>
              <a:t>4.1MACD/PSY</a:t>
            </a:r>
            <a:r>
              <a:rPr lang="zh-CN" altLang="zh-CN" dirty="0"/>
              <a:t>指标量化策略</a:t>
            </a:r>
            <a:endParaRPr lang="zh-CN" altLang="en-US" dirty="0"/>
          </a:p>
        </p:txBody>
      </p:sp>
      <p:pic>
        <p:nvPicPr>
          <p:cNvPr id="17" name="内容占位符 16"/>
          <p:cNvPicPr>
            <a:picLocks noGrp="1" noChangeAspect="1"/>
          </p:cNvPicPr>
          <p:nvPr>
            <p:ph sz="quarter" idx="10"/>
          </p:nvPr>
        </p:nvPicPr>
        <p:blipFill>
          <a:blip r:embed="rId2"/>
          <a:stretch>
            <a:fillRect/>
          </a:stretch>
        </p:blipFill>
        <p:spPr>
          <a:xfrm>
            <a:off x="340410" y="759284"/>
            <a:ext cx="5242243" cy="2984562"/>
          </a:xfrm>
          <a:prstGeom prst="rect">
            <a:avLst/>
          </a:prstGeom>
          <a:noFill/>
          <a:ln>
            <a:noFill/>
          </a:ln>
        </p:spPr>
      </p:pic>
      <p:pic>
        <p:nvPicPr>
          <p:cNvPr id="18" name="图片 17"/>
          <p:cNvPicPr>
            <a:picLocks noChangeAspect="1"/>
          </p:cNvPicPr>
          <p:nvPr/>
        </p:nvPicPr>
        <p:blipFill>
          <a:blip r:embed="rId3"/>
          <a:stretch>
            <a:fillRect/>
          </a:stretch>
        </p:blipFill>
        <p:spPr>
          <a:xfrm>
            <a:off x="6145647" y="759284"/>
            <a:ext cx="5242243" cy="2984563"/>
          </a:xfrm>
          <a:prstGeom prst="rect">
            <a:avLst/>
          </a:prstGeom>
          <a:noFill/>
          <a:ln>
            <a:noFill/>
          </a:ln>
        </p:spPr>
      </p:pic>
      <p:sp>
        <p:nvSpPr>
          <p:cNvPr id="20" name="文本框 19"/>
          <p:cNvSpPr txBox="1"/>
          <p:nvPr/>
        </p:nvSpPr>
        <p:spPr>
          <a:xfrm>
            <a:off x="196032" y="4166975"/>
            <a:ext cx="6409305" cy="710451"/>
          </a:xfrm>
          <a:prstGeom prst="rect">
            <a:avLst/>
          </a:prstGeom>
          <a:noFill/>
        </p:spPr>
        <p:txBody>
          <a:bodyPr wrap="square">
            <a:spAutoFit/>
          </a:bodyPr>
          <a:lstStyle/>
          <a:p>
            <a:pPr algn="l">
              <a:spcBef>
                <a:spcPts val="300"/>
              </a:spcBef>
            </a:pPr>
            <a:r>
              <a:rPr lang="zh-CN" altLang="en-US" b="1" i="0" dirty="0">
                <a:effectLst/>
                <a:latin typeface="quote-cjk-patch"/>
              </a:rPr>
              <a:t>浦发银行</a:t>
            </a:r>
            <a:r>
              <a:rPr lang="zh-CN" altLang="en-US" b="0" i="0" dirty="0">
                <a:effectLst/>
                <a:latin typeface="quote-cjk-patch"/>
              </a:rPr>
              <a:t>：共 </a:t>
            </a:r>
            <a:r>
              <a:rPr lang="en-US" altLang="zh-CN" b="1" i="0" dirty="0">
                <a:effectLst/>
                <a:latin typeface="quote-cjk-patch"/>
              </a:rPr>
              <a:t>105</a:t>
            </a:r>
            <a:r>
              <a:rPr lang="zh-CN" altLang="en-US" b="1" i="0" dirty="0">
                <a:effectLst/>
                <a:latin typeface="quote-cjk-patch"/>
              </a:rPr>
              <a:t>个</a:t>
            </a:r>
            <a:r>
              <a:rPr lang="zh-CN" altLang="en-US" b="0" i="0" dirty="0">
                <a:effectLst/>
                <a:latin typeface="quote-cjk-patch"/>
              </a:rPr>
              <a:t> 信号</a:t>
            </a:r>
            <a:r>
              <a:rPr lang="en-US" altLang="zh-CN" b="0" i="0" dirty="0">
                <a:effectLst/>
                <a:latin typeface="quote-cjk-patch"/>
              </a:rPr>
              <a:t>(</a:t>
            </a:r>
            <a:r>
              <a:rPr lang="zh-CN" altLang="en-US" b="0" i="0" dirty="0">
                <a:effectLst/>
                <a:latin typeface="quote-cjk-patch"/>
              </a:rPr>
              <a:t>黄金交叉 </a:t>
            </a:r>
            <a:r>
              <a:rPr lang="en-US" altLang="zh-CN" b="1" i="0" dirty="0">
                <a:effectLst/>
                <a:latin typeface="quote-cjk-patch"/>
              </a:rPr>
              <a:t>62</a:t>
            </a:r>
            <a:r>
              <a:rPr lang="zh-CN" altLang="en-US" b="1" i="0" dirty="0">
                <a:effectLst/>
                <a:latin typeface="quote-cjk-patch"/>
              </a:rPr>
              <a:t>个</a:t>
            </a:r>
            <a:r>
              <a:rPr lang="zh-CN" altLang="en-US" b="0" i="0" dirty="0">
                <a:effectLst/>
                <a:latin typeface="quote-cjk-patch"/>
              </a:rPr>
              <a:t>，死亡交叉 </a:t>
            </a:r>
            <a:r>
              <a:rPr lang="en-US" altLang="zh-CN" b="1" i="0" dirty="0">
                <a:effectLst/>
                <a:latin typeface="quote-cjk-patch"/>
              </a:rPr>
              <a:t>43</a:t>
            </a:r>
            <a:r>
              <a:rPr lang="zh-CN" altLang="en-US" b="1" i="0" dirty="0">
                <a:effectLst/>
                <a:latin typeface="quote-cjk-patch"/>
              </a:rPr>
              <a:t>个</a:t>
            </a:r>
            <a:r>
              <a:rPr lang="en-US" altLang="zh-CN" b="1" i="0" dirty="0">
                <a:effectLst/>
                <a:latin typeface="quote-cjk-patch"/>
              </a:rPr>
              <a:t>)</a:t>
            </a:r>
            <a:endParaRPr lang="zh-CN" altLang="en-US" b="0" i="0" dirty="0">
              <a:effectLst/>
              <a:latin typeface="quote-cjk-patch"/>
            </a:endParaRPr>
          </a:p>
          <a:p>
            <a:pPr algn="l">
              <a:spcBef>
                <a:spcPts val="450"/>
              </a:spcBef>
            </a:pPr>
            <a:r>
              <a:rPr lang="zh-CN" altLang="en-US" b="1" i="0" dirty="0">
                <a:effectLst/>
                <a:latin typeface="quote-cjk-patch"/>
              </a:rPr>
              <a:t>沪深合计大盘</a:t>
            </a:r>
            <a:r>
              <a:rPr lang="zh-CN" altLang="en-US" b="0" i="0" dirty="0">
                <a:effectLst/>
                <a:latin typeface="quote-cjk-patch"/>
              </a:rPr>
              <a:t>：共 </a:t>
            </a:r>
            <a:r>
              <a:rPr lang="en-US" altLang="zh-CN" b="1" i="0" dirty="0">
                <a:effectLst/>
                <a:latin typeface="quote-cjk-patch"/>
              </a:rPr>
              <a:t>183</a:t>
            </a:r>
            <a:r>
              <a:rPr lang="zh-CN" altLang="en-US" b="1" i="0" dirty="0">
                <a:effectLst/>
                <a:latin typeface="quote-cjk-patch"/>
              </a:rPr>
              <a:t>个</a:t>
            </a:r>
            <a:r>
              <a:rPr lang="zh-CN" altLang="en-US" b="0" i="0" dirty="0">
                <a:effectLst/>
                <a:latin typeface="quote-cjk-patch"/>
              </a:rPr>
              <a:t> 信号</a:t>
            </a:r>
            <a:r>
              <a:rPr lang="en-US" altLang="zh-CN" b="0" i="0" dirty="0">
                <a:effectLst/>
                <a:latin typeface="quote-cjk-patch"/>
              </a:rPr>
              <a:t>(</a:t>
            </a:r>
            <a:r>
              <a:rPr lang="zh-CN" altLang="en-US" b="0" i="0" dirty="0">
                <a:effectLst/>
                <a:latin typeface="quote-cjk-patch"/>
              </a:rPr>
              <a:t>黄金交叉 </a:t>
            </a:r>
            <a:r>
              <a:rPr lang="en-US" altLang="zh-CN" b="1" i="0" dirty="0">
                <a:effectLst/>
                <a:latin typeface="quote-cjk-patch"/>
              </a:rPr>
              <a:t>86</a:t>
            </a:r>
            <a:r>
              <a:rPr lang="zh-CN" altLang="en-US" b="1" i="0" dirty="0">
                <a:effectLst/>
                <a:latin typeface="quote-cjk-patch"/>
              </a:rPr>
              <a:t>个</a:t>
            </a:r>
            <a:r>
              <a:rPr lang="zh-CN" altLang="en-US" b="0" i="0" dirty="0">
                <a:effectLst/>
                <a:latin typeface="quote-cjk-patch"/>
              </a:rPr>
              <a:t>，死亡交叉 </a:t>
            </a:r>
            <a:r>
              <a:rPr lang="en-US" altLang="zh-CN" b="1" i="0" dirty="0">
                <a:effectLst/>
                <a:latin typeface="quote-cjk-patch"/>
              </a:rPr>
              <a:t>97</a:t>
            </a:r>
            <a:r>
              <a:rPr lang="zh-CN" altLang="en-US" b="1" i="0" dirty="0">
                <a:effectLst/>
                <a:latin typeface="quote-cjk-patch"/>
              </a:rPr>
              <a:t>个</a:t>
            </a:r>
            <a:r>
              <a:rPr lang="en-US" altLang="zh-CN" b="1" i="0" dirty="0">
                <a:effectLst/>
                <a:latin typeface="quote-cjk-patch"/>
              </a:rPr>
              <a:t>)</a:t>
            </a:r>
            <a:endParaRPr lang="zh-CN" altLang="en-US" b="0" i="0" dirty="0">
              <a:effectLst/>
              <a:latin typeface="quote-cjk-patch"/>
            </a:endParaRPr>
          </a:p>
        </p:txBody>
      </p:sp>
      <p:sp>
        <p:nvSpPr>
          <p:cNvPr id="22" name="文本框 21"/>
          <p:cNvSpPr txBox="1"/>
          <p:nvPr/>
        </p:nvSpPr>
        <p:spPr>
          <a:xfrm>
            <a:off x="7301782" y="4166974"/>
            <a:ext cx="3652100" cy="710451"/>
          </a:xfrm>
          <a:prstGeom prst="rect">
            <a:avLst/>
          </a:prstGeom>
          <a:noFill/>
        </p:spPr>
        <p:txBody>
          <a:bodyPr wrap="square">
            <a:spAutoFit/>
          </a:bodyPr>
          <a:lstStyle/>
          <a:p>
            <a:pPr algn="l">
              <a:spcBef>
                <a:spcPts val="300"/>
              </a:spcBef>
            </a:pPr>
            <a:r>
              <a:rPr lang="zh-CN" altLang="en-US" b="0" i="0" dirty="0">
                <a:effectLst/>
                <a:latin typeface="quote-cjk-patch"/>
              </a:rPr>
              <a:t>沪深合计大盘保留 </a:t>
            </a:r>
            <a:r>
              <a:rPr lang="en-US" altLang="zh-CN" b="1" i="0" dirty="0">
                <a:effectLst/>
                <a:latin typeface="quote-cjk-patch"/>
              </a:rPr>
              <a:t>182</a:t>
            </a:r>
            <a:r>
              <a:rPr lang="zh-CN" altLang="en-US" b="1" i="0" dirty="0">
                <a:effectLst/>
                <a:latin typeface="quote-cjk-patch"/>
              </a:rPr>
              <a:t>个</a:t>
            </a:r>
            <a:r>
              <a:rPr lang="zh-CN" altLang="en-US" b="0" i="0" dirty="0">
                <a:effectLst/>
                <a:latin typeface="quote-cjk-patch"/>
              </a:rPr>
              <a:t> 有效信号。</a:t>
            </a:r>
          </a:p>
          <a:p>
            <a:pPr algn="l">
              <a:spcBef>
                <a:spcPts val="450"/>
              </a:spcBef>
            </a:pPr>
            <a:r>
              <a:rPr lang="zh-CN" altLang="en-US" b="0" i="0" dirty="0">
                <a:effectLst/>
                <a:latin typeface="quote-cjk-patch"/>
              </a:rPr>
              <a:t>浦发银行保留 </a:t>
            </a:r>
            <a:r>
              <a:rPr lang="en-US" altLang="zh-CN" b="1" i="0" dirty="0">
                <a:effectLst/>
                <a:latin typeface="quote-cjk-patch"/>
              </a:rPr>
              <a:t>105</a:t>
            </a:r>
            <a:r>
              <a:rPr lang="zh-CN" altLang="en-US" b="1" i="0" dirty="0">
                <a:effectLst/>
                <a:latin typeface="quote-cjk-patch"/>
              </a:rPr>
              <a:t>个</a:t>
            </a:r>
            <a:r>
              <a:rPr lang="zh-CN" altLang="en-US" b="0" i="0" dirty="0">
                <a:effectLst/>
                <a:latin typeface="quote-cjk-patch"/>
              </a:rPr>
              <a:t> 有效信号。</a:t>
            </a:r>
          </a:p>
        </p:txBody>
      </p:sp>
      <p:sp>
        <p:nvSpPr>
          <p:cNvPr id="24" name="文本框 23"/>
          <p:cNvSpPr txBox="1"/>
          <p:nvPr/>
        </p:nvSpPr>
        <p:spPr>
          <a:xfrm>
            <a:off x="196032" y="5447967"/>
            <a:ext cx="11203890" cy="369332"/>
          </a:xfrm>
          <a:prstGeom prst="rect">
            <a:avLst/>
          </a:prstGeom>
          <a:noFill/>
        </p:spPr>
        <p:txBody>
          <a:bodyPr wrap="square">
            <a:spAutoFit/>
          </a:bodyPr>
          <a:lstStyle/>
          <a:p>
            <a:pPr algn="l">
              <a:spcBef>
                <a:spcPts val="300"/>
              </a:spcBef>
            </a:pPr>
            <a:r>
              <a:rPr lang="zh-CN" altLang="en-US" b="0" i="0" dirty="0">
                <a:effectLst/>
                <a:latin typeface="quote-cjk-patch"/>
              </a:rPr>
              <a:t>两者</a:t>
            </a:r>
            <a:r>
              <a:rPr lang="en-US" altLang="zh-CN" b="0" i="0" dirty="0">
                <a:effectLst/>
                <a:latin typeface="quote-cjk-patch"/>
              </a:rPr>
              <a:t>PSY</a:t>
            </a:r>
            <a:r>
              <a:rPr lang="zh-CN" altLang="en-US" b="0" i="0" dirty="0">
                <a:effectLst/>
                <a:latin typeface="quote-cjk-patch"/>
              </a:rPr>
              <a:t>值大多处于 </a:t>
            </a:r>
            <a:r>
              <a:rPr lang="en-US" altLang="zh-CN" b="1" i="0" dirty="0">
                <a:effectLst/>
                <a:latin typeface="quote-cjk-patch"/>
              </a:rPr>
              <a:t>25-75</a:t>
            </a:r>
            <a:r>
              <a:rPr lang="zh-CN" altLang="en-US" b="1" i="0" dirty="0">
                <a:effectLst/>
                <a:latin typeface="quote-cjk-patch"/>
              </a:rPr>
              <a:t>区间</a:t>
            </a:r>
            <a:r>
              <a:rPr lang="zh-CN" altLang="en-US" b="0" i="0" dirty="0">
                <a:effectLst/>
                <a:latin typeface="quote-cjk-patch"/>
              </a:rPr>
              <a:t>，表明研究期间市场情绪整体稳定，未出现极端乐观或悲观状态。</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p:txBody>
          <a:bodyPr>
            <a:normAutofit/>
          </a:bodyPr>
          <a:lstStyle/>
          <a:p>
            <a:r>
              <a:rPr lang="en-US" altLang="zh-CN" dirty="0"/>
              <a:t>4.1</a:t>
            </a:r>
            <a:r>
              <a:rPr dirty="0"/>
              <a:t>复合型</a:t>
            </a:r>
            <a:r>
              <a:rPr lang="en-US" altLang="zh-CN" dirty="0"/>
              <a:t>MACD/PSY</a:t>
            </a:r>
            <a:r>
              <a:rPr lang="zh-CN" altLang="zh-CN" dirty="0"/>
              <a:t>指标量化策略</a:t>
            </a:r>
            <a:endParaRPr lang="zh-CN" altLang="en-US" dirty="0"/>
          </a:p>
        </p:txBody>
      </p:sp>
      <p:sp>
        <p:nvSpPr>
          <p:cNvPr id="3" name="文本框 2"/>
          <p:cNvSpPr txBox="1"/>
          <p:nvPr/>
        </p:nvSpPr>
        <p:spPr>
          <a:xfrm>
            <a:off x="910891" y="870298"/>
            <a:ext cx="3516731" cy="2031325"/>
          </a:xfrm>
          <a:prstGeom prst="rect">
            <a:avLst/>
          </a:prstGeom>
          <a:noFill/>
        </p:spPr>
        <p:txBody>
          <a:bodyPr wrap="square" rtlCol="0">
            <a:spAutoFit/>
          </a:bodyPr>
          <a:lstStyle/>
          <a:p>
            <a:r>
              <a:rPr lang="zh-CN" altLang="en-US" dirty="0"/>
              <a:t>通过整合多重技术指标、市场状态识别和动态风险管理，实现对股票等金融资产的自动化交易策略回测与绩效评估，构建一个比传统单一</a:t>
            </a:r>
            <a:r>
              <a:rPr lang="en-US" altLang="zh-CN" dirty="0"/>
              <a:t> MACD </a:t>
            </a:r>
            <a:r>
              <a:rPr lang="zh-CN" altLang="en-US" dirty="0"/>
              <a:t>策略更稳健的交易系统，通过多维度信号验证和风险控制提升策略的可靠性：</a:t>
            </a:r>
          </a:p>
        </p:txBody>
      </p:sp>
      <p:pic>
        <p:nvPicPr>
          <p:cNvPr id="4" name="图片 3" descr="复合型MACD策略综合报告"/>
          <p:cNvPicPr>
            <a:picLocks noChangeAspect="1"/>
          </p:cNvPicPr>
          <p:nvPr/>
        </p:nvPicPr>
        <p:blipFill>
          <a:blip r:embed="rId2"/>
          <a:stretch>
            <a:fillRect/>
          </a:stretch>
        </p:blipFill>
        <p:spPr>
          <a:xfrm>
            <a:off x="5421188" y="3364926"/>
            <a:ext cx="5104037" cy="2857058"/>
          </a:xfrm>
          <a:prstGeom prst="rect">
            <a:avLst/>
          </a:prstGeom>
        </p:spPr>
      </p:pic>
      <p:sp>
        <p:nvSpPr>
          <p:cNvPr id="5" name="文本框 4"/>
          <p:cNvSpPr txBox="1"/>
          <p:nvPr/>
        </p:nvSpPr>
        <p:spPr>
          <a:xfrm>
            <a:off x="1002967" y="3223795"/>
            <a:ext cx="2937376" cy="3139321"/>
          </a:xfrm>
          <a:prstGeom prst="rect">
            <a:avLst/>
          </a:prstGeom>
          <a:noFill/>
        </p:spPr>
        <p:txBody>
          <a:bodyPr wrap="square" rtlCol="0">
            <a:spAutoFit/>
          </a:bodyPr>
          <a:lstStyle/>
          <a:p>
            <a:r>
              <a:rPr lang="zh-CN" altLang="en-US" dirty="0"/>
              <a:t>从核心收益指标看，策略完全规避了基准的长期下跌风险，基准收益从初始</a:t>
            </a:r>
            <a:r>
              <a:rPr lang="en-US" altLang="zh-CN" dirty="0"/>
              <a:t> 1.0 </a:t>
            </a:r>
            <a:r>
              <a:rPr lang="zh-CN" altLang="en-US" dirty="0"/>
              <a:t>持续下滑，</a:t>
            </a:r>
            <a:r>
              <a:rPr lang="en-US" altLang="zh-CN" dirty="0"/>
              <a:t>2014 </a:t>
            </a:r>
            <a:r>
              <a:rPr lang="zh-CN" altLang="en-US" dirty="0"/>
              <a:t>年</a:t>
            </a:r>
            <a:r>
              <a:rPr lang="en-US" altLang="zh-CN" dirty="0"/>
              <a:t> 3 </a:t>
            </a:r>
            <a:r>
              <a:rPr lang="zh-CN" altLang="en-US" dirty="0"/>
              <a:t>月</a:t>
            </a:r>
            <a:r>
              <a:rPr lang="en-US" altLang="zh-CN" dirty="0"/>
              <a:t> 21 </a:t>
            </a:r>
            <a:r>
              <a:rPr lang="zh-CN" altLang="en-US" dirty="0"/>
              <a:t>日降至</a:t>
            </a:r>
            <a:r>
              <a:rPr lang="en-US" altLang="zh-CN" dirty="0"/>
              <a:t> 0.407</a:t>
            </a:r>
            <a:r>
              <a:rPr lang="zh-CN" altLang="en-US" dirty="0"/>
              <a:t>，累计亏损达</a:t>
            </a:r>
            <a:r>
              <a:rPr lang="en-US" altLang="zh-CN" dirty="0"/>
              <a:t> 59.3%</a:t>
            </a:r>
            <a:r>
              <a:rPr lang="zh-CN" altLang="en-US" dirty="0"/>
              <a:t>，期间经历多轮深度回撤；而策略累计收益始终稳定在</a:t>
            </a:r>
            <a:r>
              <a:rPr lang="en-US" altLang="zh-CN" dirty="0"/>
              <a:t> 0.97-1.03 </a:t>
            </a:r>
            <a:r>
              <a:rPr lang="zh-CN" altLang="en-US" dirty="0"/>
              <a:t>区间，截至</a:t>
            </a:r>
            <a:r>
              <a:rPr lang="en-US" altLang="zh-CN" dirty="0"/>
              <a:t> 2014 </a:t>
            </a:r>
            <a:r>
              <a:rPr lang="zh-CN" altLang="en-US" dirty="0"/>
              <a:t>年</a:t>
            </a:r>
            <a:r>
              <a:rPr lang="en-US" altLang="zh-CN" dirty="0"/>
              <a:t> 3 </a:t>
            </a:r>
            <a:r>
              <a:rPr lang="zh-CN" altLang="en-US" dirty="0"/>
              <a:t>月</a:t>
            </a:r>
            <a:r>
              <a:rPr lang="en-US" altLang="zh-CN" dirty="0"/>
              <a:t> 21 </a:t>
            </a:r>
            <a:r>
              <a:rPr lang="zh-CN" altLang="en-US" dirty="0"/>
              <a:t>日为</a:t>
            </a:r>
            <a:r>
              <a:rPr lang="en-US" altLang="zh-CN" dirty="0"/>
              <a:t> 1.013</a:t>
            </a:r>
            <a:r>
              <a:rPr lang="zh-CN" altLang="en-US" dirty="0"/>
              <a:t>，最大回撤仅</a:t>
            </a:r>
            <a:r>
              <a:rPr lang="en-US" altLang="zh-CN" dirty="0"/>
              <a:t> 2.07%</a:t>
            </a:r>
            <a:r>
              <a:rPr lang="zh-CN" altLang="en-US" dirty="0"/>
              <a:t>，风险控制能力远超基准。</a:t>
            </a:r>
          </a:p>
        </p:txBody>
      </p:sp>
      <p:pic>
        <p:nvPicPr>
          <p:cNvPr id="7" name="图片 6"/>
          <p:cNvPicPr>
            <a:picLocks noChangeAspect="1"/>
          </p:cNvPicPr>
          <p:nvPr/>
        </p:nvPicPr>
        <p:blipFill>
          <a:blip r:embed="rId3"/>
          <a:stretch>
            <a:fillRect/>
          </a:stretch>
        </p:blipFill>
        <p:spPr>
          <a:xfrm>
            <a:off x="5986045" y="1162216"/>
            <a:ext cx="4151630" cy="1679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目录</a:t>
            </a:r>
          </a:p>
        </p:txBody>
      </p:sp>
      <p:grpSp>
        <p:nvGrpSpPr>
          <p:cNvPr id="9" name="组合 8"/>
          <p:cNvGrpSpPr/>
          <p:nvPr/>
        </p:nvGrpSpPr>
        <p:grpSpPr>
          <a:xfrm>
            <a:off x="4405102" y="1893612"/>
            <a:ext cx="6563176" cy="435511"/>
            <a:chOff x="5048253" y="973310"/>
            <a:chExt cx="6563176" cy="435511"/>
          </a:xfrm>
        </p:grpSpPr>
        <p:sp>
          <p:nvSpPr>
            <p:cNvPr id="4" name="圆角矩形 17"/>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b="1" spc="100" dirty="0">
                  <a:solidFill>
                    <a:schemeClr val="bg1"/>
                  </a:solidFill>
                </a:rPr>
                <a:t>数据处理</a:t>
              </a:r>
            </a:p>
          </p:txBody>
        </p:sp>
        <p:sp>
          <p:nvSpPr>
            <p:cNvPr id="5" name="椭圆 4"/>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2</a:t>
              </a:r>
              <a:endParaRPr lang="zh-CN" altLang="en-US" sz="2400" b="1" dirty="0">
                <a:latin typeface="Times New Roman" panose="02020603050405020304" pitchFamily="18" charset="0"/>
                <a:cs typeface="Times New Roman" panose="02020603050405020304" pitchFamily="18" charset="0"/>
              </a:endParaRPr>
            </a:p>
          </p:txBody>
        </p:sp>
      </p:grpSp>
      <p:grpSp>
        <p:nvGrpSpPr>
          <p:cNvPr id="10" name="组合 9"/>
          <p:cNvGrpSpPr/>
          <p:nvPr/>
        </p:nvGrpSpPr>
        <p:grpSpPr>
          <a:xfrm>
            <a:off x="4405102" y="2740141"/>
            <a:ext cx="6563176" cy="435511"/>
            <a:chOff x="5048253" y="973310"/>
            <a:chExt cx="6563176" cy="435511"/>
          </a:xfrm>
        </p:grpSpPr>
        <p:sp>
          <p:nvSpPr>
            <p:cNvPr id="11" name="圆角矩形 17"/>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b="1" spc="100" dirty="0">
                  <a:solidFill>
                    <a:schemeClr val="bg1"/>
                  </a:solidFill>
                </a:rPr>
                <a:t>可视化分析</a:t>
              </a:r>
            </a:p>
          </p:txBody>
        </p:sp>
        <p:sp>
          <p:nvSpPr>
            <p:cNvPr id="12" name="椭圆 11"/>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3</a:t>
              </a:r>
              <a:endParaRPr lang="zh-CN" altLang="en-US" sz="2400" b="1" dirty="0">
                <a:latin typeface="Times New Roman" panose="02020603050405020304" pitchFamily="18" charset="0"/>
                <a:cs typeface="Times New Roman" panose="02020603050405020304" pitchFamily="18" charset="0"/>
              </a:endParaRPr>
            </a:p>
          </p:txBody>
        </p:sp>
      </p:grpSp>
      <p:grpSp>
        <p:nvGrpSpPr>
          <p:cNvPr id="13" name="组合 12"/>
          <p:cNvGrpSpPr/>
          <p:nvPr/>
        </p:nvGrpSpPr>
        <p:grpSpPr>
          <a:xfrm>
            <a:off x="4405102" y="3586670"/>
            <a:ext cx="6563176" cy="435511"/>
            <a:chOff x="5048253" y="973310"/>
            <a:chExt cx="6563176" cy="435511"/>
          </a:xfrm>
        </p:grpSpPr>
        <p:sp>
          <p:nvSpPr>
            <p:cNvPr id="14" name="圆角矩形 17"/>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b="1" spc="100" dirty="0">
                  <a:solidFill>
                    <a:schemeClr val="bg1"/>
                  </a:solidFill>
                </a:rPr>
                <a:t>个股大盘股对比</a:t>
              </a:r>
            </a:p>
          </p:txBody>
        </p:sp>
        <p:sp>
          <p:nvSpPr>
            <p:cNvPr id="15" name="椭圆 14"/>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4</a:t>
              </a:r>
              <a:endParaRPr lang="zh-CN" altLang="en-US" sz="2400" b="1" dirty="0">
                <a:latin typeface="Times New Roman" panose="02020603050405020304" pitchFamily="18" charset="0"/>
                <a:cs typeface="Times New Roman" panose="02020603050405020304" pitchFamily="18" charset="0"/>
              </a:endParaRPr>
            </a:p>
          </p:txBody>
        </p:sp>
      </p:grpSp>
      <p:grpSp>
        <p:nvGrpSpPr>
          <p:cNvPr id="18" name="组合 17"/>
          <p:cNvGrpSpPr/>
          <p:nvPr/>
        </p:nvGrpSpPr>
        <p:grpSpPr>
          <a:xfrm>
            <a:off x="4405102" y="4433199"/>
            <a:ext cx="6563176" cy="435511"/>
            <a:chOff x="5048253" y="973310"/>
            <a:chExt cx="6563176" cy="435511"/>
          </a:xfrm>
        </p:grpSpPr>
        <p:sp>
          <p:nvSpPr>
            <p:cNvPr id="19" name="圆角矩形 17"/>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en-US" altLang="zh-CN" b="1" dirty="0"/>
                <a:t>MACD/PSY</a:t>
              </a:r>
              <a:r>
                <a:rPr lang="zh-CN" altLang="zh-CN" b="1" dirty="0"/>
                <a:t>指标量化策略</a:t>
              </a:r>
              <a:endParaRPr lang="zh-CN" altLang="zh-CN" dirty="0"/>
            </a:p>
          </p:txBody>
        </p:sp>
        <p:sp>
          <p:nvSpPr>
            <p:cNvPr id="20" name="椭圆 19"/>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5</a:t>
              </a:r>
              <a:endParaRPr lang="zh-CN" altLang="en-US" sz="2400" b="1" dirty="0">
                <a:latin typeface="Times New Roman" panose="02020603050405020304" pitchFamily="18" charset="0"/>
                <a:cs typeface="Times New Roman" panose="02020603050405020304" pitchFamily="18" charset="0"/>
              </a:endParaRPr>
            </a:p>
          </p:txBody>
        </p:sp>
      </p:grpSp>
      <p:grpSp>
        <p:nvGrpSpPr>
          <p:cNvPr id="21" name="组合 20"/>
          <p:cNvGrpSpPr/>
          <p:nvPr/>
        </p:nvGrpSpPr>
        <p:grpSpPr>
          <a:xfrm>
            <a:off x="4405102" y="5279728"/>
            <a:ext cx="6563176" cy="435511"/>
            <a:chOff x="5048253" y="973310"/>
            <a:chExt cx="6563176" cy="435511"/>
          </a:xfrm>
        </p:grpSpPr>
        <p:sp>
          <p:nvSpPr>
            <p:cNvPr id="22" name="圆角矩形 17"/>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b="1" spc="100" dirty="0">
                  <a:solidFill>
                    <a:schemeClr val="bg1"/>
                  </a:solidFill>
                </a:rPr>
                <a:t>混合策略与总结</a:t>
              </a:r>
            </a:p>
          </p:txBody>
        </p:sp>
        <p:sp>
          <p:nvSpPr>
            <p:cNvPr id="23" name="椭圆 22"/>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6</a:t>
              </a:r>
              <a:endParaRPr lang="zh-CN" altLang="en-US" sz="2400" b="1" dirty="0">
                <a:latin typeface="Times New Roman" panose="02020603050405020304" pitchFamily="18" charset="0"/>
                <a:cs typeface="Times New Roman" panose="02020603050405020304" pitchFamily="18" charset="0"/>
              </a:endParaRPr>
            </a:p>
          </p:txBody>
        </p:sp>
      </p:grpSp>
      <p:grpSp>
        <p:nvGrpSpPr>
          <p:cNvPr id="3" name="组合 2">
            <a:extLst>
              <a:ext uri="{FF2B5EF4-FFF2-40B4-BE49-F238E27FC236}">
                <a16:creationId xmlns:a16="http://schemas.microsoft.com/office/drawing/2014/main" id="{DE687BB5-7C1D-396C-7886-8886B9962208}"/>
              </a:ext>
            </a:extLst>
          </p:cNvPr>
          <p:cNvGrpSpPr/>
          <p:nvPr/>
        </p:nvGrpSpPr>
        <p:grpSpPr>
          <a:xfrm>
            <a:off x="4405102" y="1047083"/>
            <a:ext cx="6563176" cy="435511"/>
            <a:chOff x="5048253" y="973310"/>
            <a:chExt cx="6563176" cy="435511"/>
          </a:xfrm>
        </p:grpSpPr>
        <p:sp>
          <p:nvSpPr>
            <p:cNvPr id="6" name="圆角矩形 17">
              <a:extLst>
                <a:ext uri="{FF2B5EF4-FFF2-40B4-BE49-F238E27FC236}">
                  <a16:creationId xmlns:a16="http://schemas.microsoft.com/office/drawing/2014/main" id="{5DA43A00-F59A-53D7-BBDD-BB8A464C3900}"/>
                </a:ext>
              </a:extLst>
            </p:cNvPr>
            <p:cNvSpPr/>
            <p:nvPr userDrawn="1"/>
          </p:nvSpPr>
          <p:spPr>
            <a:xfrm>
              <a:off x="5640795" y="976821"/>
              <a:ext cx="5970634" cy="432000"/>
            </a:xfrm>
            <a:prstGeom prst="roundRect">
              <a:avLst>
                <a:gd name="adj" fmla="val 5888"/>
              </a:avLst>
            </a:prstGeom>
            <a:solidFill>
              <a:srgbClr val="0097C4"/>
            </a:solidFill>
            <a:ln w="31750">
              <a:solidFill>
                <a:schemeClr val="bg1">
                  <a:lumMod val="95000"/>
                </a:schemeClr>
              </a:solidFill>
            </a:ln>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rtlCol="0" anchor="ctr"/>
            <a:lstStyle/>
            <a:p>
              <a:r>
                <a:rPr lang="zh-CN" altLang="en-US" b="1" spc="100" dirty="0">
                  <a:solidFill>
                    <a:schemeClr val="bg1"/>
                  </a:solidFill>
                </a:rPr>
                <a:t>研究背景</a:t>
              </a:r>
            </a:p>
          </p:txBody>
        </p:sp>
        <p:sp>
          <p:nvSpPr>
            <p:cNvPr id="7" name="椭圆 6">
              <a:extLst>
                <a:ext uri="{FF2B5EF4-FFF2-40B4-BE49-F238E27FC236}">
                  <a16:creationId xmlns:a16="http://schemas.microsoft.com/office/drawing/2014/main" id="{FEE419EE-D91B-3407-878E-A29B4AA4E82E}"/>
                </a:ext>
              </a:extLst>
            </p:cNvPr>
            <p:cNvSpPr/>
            <p:nvPr userDrawn="1"/>
          </p:nvSpPr>
          <p:spPr>
            <a:xfrm>
              <a:off x="5048253" y="973310"/>
              <a:ext cx="432000" cy="432000"/>
            </a:xfrm>
            <a:prstGeom prst="ellipse">
              <a:avLst/>
            </a:prstGeom>
            <a:solidFill>
              <a:srgbClr val="0097C4"/>
            </a:solidFill>
            <a:ln w="31750"/>
            <a:effectLst>
              <a:outerShdw blurRad="50800" dist="38100" dir="5400000" algn="t" rotWithShape="0">
                <a:prstClr val="black">
                  <a:alpha val="40000"/>
                </a:prstClr>
              </a:outerShdw>
            </a:effectLst>
            <a:scene3d>
              <a:camera prst="orthographicFront"/>
              <a:lightRig rig="twoPt" dir="t"/>
            </a:scene3d>
            <a:sp3d prstMaterial="matte">
              <a:bevelB/>
            </a:sp3d>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2400" b="1" dirty="0">
                  <a:latin typeface="Times New Roman" panose="02020603050405020304" pitchFamily="18" charset="0"/>
                  <a:cs typeface="Times New Roman" panose="02020603050405020304" pitchFamily="18" charset="0"/>
                </a:rPr>
                <a:t>1</a:t>
              </a:r>
              <a:endParaRPr lang="zh-CN" altLang="en-US" sz="2400" b="1"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1" y="157280"/>
            <a:ext cx="6827921" cy="558258"/>
          </a:xfrm>
        </p:spPr>
        <p:txBody>
          <a:bodyPr>
            <a:normAutofit/>
          </a:bodyPr>
          <a:lstStyle/>
          <a:p>
            <a:r>
              <a:rPr lang="en-US" altLang="zh-CN" dirty="0"/>
              <a:t>4.2</a:t>
            </a:r>
            <a:r>
              <a:rPr lang="zh-CN" altLang="en-US" dirty="0"/>
              <a:t>收益率计算</a:t>
            </a:r>
          </a:p>
        </p:txBody>
      </p:sp>
      <p:pic>
        <p:nvPicPr>
          <p:cNvPr id="2" name="图片 1"/>
          <p:cNvPicPr>
            <a:picLocks noChangeAspect="1"/>
          </p:cNvPicPr>
          <p:nvPr/>
        </p:nvPicPr>
        <p:blipFill>
          <a:blip r:embed="rId2"/>
          <a:stretch>
            <a:fillRect/>
          </a:stretch>
        </p:blipFill>
        <p:spPr>
          <a:xfrm>
            <a:off x="369830" y="1206051"/>
            <a:ext cx="4594337" cy="1992200"/>
          </a:xfrm>
          <a:prstGeom prst="rect">
            <a:avLst/>
          </a:prstGeom>
          <a:noFill/>
          <a:ln>
            <a:noFill/>
          </a:ln>
        </p:spPr>
      </p:pic>
      <p:pic>
        <p:nvPicPr>
          <p:cNvPr id="3" name="图片 2"/>
          <p:cNvPicPr>
            <a:picLocks noChangeAspect="1"/>
          </p:cNvPicPr>
          <p:nvPr/>
        </p:nvPicPr>
        <p:blipFill>
          <a:blip r:embed="rId3"/>
          <a:stretch>
            <a:fillRect/>
          </a:stretch>
        </p:blipFill>
        <p:spPr>
          <a:xfrm>
            <a:off x="6713619" y="1206051"/>
            <a:ext cx="4693968" cy="1992200"/>
          </a:xfrm>
          <a:prstGeom prst="rect">
            <a:avLst/>
          </a:prstGeom>
          <a:noFill/>
          <a:ln>
            <a:noFill/>
          </a:ln>
        </p:spPr>
      </p:pic>
      <p:sp>
        <p:nvSpPr>
          <p:cNvPr id="8" name="文本框 7"/>
          <p:cNvSpPr txBox="1"/>
          <p:nvPr/>
        </p:nvSpPr>
        <p:spPr>
          <a:xfrm>
            <a:off x="1121692" y="3451280"/>
            <a:ext cx="3090612" cy="369332"/>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图三</a:t>
            </a:r>
            <a:r>
              <a:rPr lang="zh-CN" altLang="zh-CN" sz="1800" kern="100" dirty="0">
                <a:effectLst/>
                <a:ea typeface="Calibri" panose="020F0502020204030204" pitchFamily="34" charset="0"/>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沪深大盘收益率汇总表</a:t>
            </a:r>
            <a:endParaRPr lang="zh-CN" altLang="en-US" dirty="0"/>
          </a:p>
        </p:txBody>
      </p:sp>
      <p:sp>
        <p:nvSpPr>
          <p:cNvPr id="10" name="文本框 9"/>
          <p:cNvSpPr txBox="1"/>
          <p:nvPr/>
        </p:nvSpPr>
        <p:spPr>
          <a:xfrm>
            <a:off x="7478199" y="3451280"/>
            <a:ext cx="3164807" cy="369332"/>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图四</a:t>
            </a:r>
            <a:r>
              <a:rPr lang="zh-CN" altLang="zh-CN" sz="1800" kern="100" dirty="0">
                <a:effectLst/>
                <a:ea typeface="Calibri" panose="020F0502020204030204" pitchFamily="34" charset="0"/>
                <a:cs typeface="Times New Roman" panose="02020603050405020304" pitchFamily="18" charset="0"/>
              </a:rPr>
              <a:t> </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浦发银行收益率汇总表</a:t>
            </a:r>
            <a:endParaRPr lang="zh-CN" altLang="en-US" dirty="0"/>
          </a:p>
        </p:txBody>
      </p:sp>
      <p:sp>
        <p:nvSpPr>
          <p:cNvPr id="15" name="文本框 14"/>
          <p:cNvSpPr txBox="1"/>
          <p:nvPr/>
        </p:nvSpPr>
        <p:spPr>
          <a:xfrm>
            <a:off x="796839" y="4310040"/>
            <a:ext cx="10218071" cy="2031325"/>
          </a:xfrm>
          <a:prstGeom prst="rect">
            <a:avLst/>
          </a:prstGeom>
          <a:noFill/>
        </p:spPr>
        <p:txBody>
          <a:bodyPr wrap="square">
            <a:spAutoFit/>
          </a:bodyPr>
          <a:lstStyle/>
          <a:p>
            <a:pPr indent="266700" algn="l">
              <a:buNone/>
            </a:pPr>
            <a:r>
              <a:rPr lang="zh-CN" altLang="zh-CN" sz="18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rPr>
              <a:t>从年化收益率上看，采用大盘策略远远领先于单股的收益率。单股策略不仅不能盈利还导致本金缩水，策略不适用。</a:t>
            </a:r>
            <a:endParaRPr lang="en-US" altLang="zh-CN" sz="1800" kern="0" dirty="0">
              <a:solidFill>
                <a:srgbClr val="000000"/>
              </a:solidFill>
              <a:effectLst/>
              <a:latin typeface="Calibri" panose="020F0502020204030204" pitchFamily="34" charset="0"/>
              <a:ea typeface="宋体" panose="02010600030101010101" pitchFamily="2" charset="-122"/>
              <a:cs typeface="宋体" panose="02010600030101010101" pitchFamily="2" charset="-122"/>
            </a:endParaRPr>
          </a:p>
          <a:p>
            <a:pPr indent="266700"/>
            <a:r>
              <a:rPr lang="zh-CN" altLang="zh-CN" kern="0" dirty="0">
                <a:solidFill>
                  <a:srgbClr val="000000"/>
                </a:solidFill>
                <a:latin typeface="Calibri" panose="020F0502020204030204" pitchFamily="34" charset="0"/>
                <a:ea typeface="宋体" panose="02010600030101010101" pitchFamily="2" charset="-122"/>
                <a:cs typeface="宋体" panose="02010600030101010101" pitchFamily="2" charset="-122"/>
              </a:rPr>
              <a:t>从平均收益率上看，沪深大盘波动范围较小，策略的收益稳定性较强，而单股交易波动极大，虽然存在少数高收益交易但更多交易面临深度亏损，策略风险极高。</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r>
              <a:rPr lang="zh-CN" altLang="zh-CN" kern="0" dirty="0">
                <a:solidFill>
                  <a:srgbClr val="000000"/>
                </a:solidFill>
                <a:latin typeface="Calibri" panose="020F0502020204030204" pitchFamily="34" charset="0"/>
                <a:ea typeface="宋体" panose="02010600030101010101" pitchFamily="2" charset="-122"/>
                <a:cs typeface="宋体" panose="02010600030101010101" pitchFamily="2" charset="-122"/>
              </a:rPr>
              <a:t>从平均持有时间上看，浦发银行的资金持有时间极长且波动很大，而沪深大盘持仓周期短且波动均匀。</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a:p>
            <a:pPr indent="266700" algn="l">
              <a:buNone/>
            </a:pP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4.3</a:t>
            </a:r>
            <a:r>
              <a:rPr lang="zh-CN" altLang="zh-CN" dirty="0"/>
              <a:t>策略设计</a:t>
            </a:r>
            <a:endParaRPr lang="zh-CN" altLang="en-US" dirty="0"/>
          </a:p>
        </p:txBody>
      </p:sp>
      <p:pic>
        <p:nvPicPr>
          <p:cNvPr id="6" name="图片 5"/>
          <p:cNvPicPr>
            <a:picLocks noChangeAspect="1"/>
          </p:cNvPicPr>
          <p:nvPr/>
        </p:nvPicPr>
        <p:blipFill>
          <a:blip r:embed="rId2"/>
          <a:stretch>
            <a:fillRect/>
          </a:stretch>
        </p:blipFill>
        <p:spPr>
          <a:xfrm>
            <a:off x="1209869" y="1479376"/>
            <a:ext cx="3465128" cy="1949623"/>
          </a:xfrm>
          <a:prstGeom prst="rect">
            <a:avLst/>
          </a:prstGeom>
          <a:noFill/>
          <a:ln>
            <a:noFill/>
          </a:ln>
        </p:spPr>
      </p:pic>
      <p:pic>
        <p:nvPicPr>
          <p:cNvPr id="7" name="图片 6"/>
          <p:cNvPicPr>
            <a:picLocks noChangeAspect="1"/>
          </p:cNvPicPr>
          <p:nvPr/>
        </p:nvPicPr>
        <p:blipFill>
          <a:blip r:embed="rId3"/>
          <a:srcRect t="10350"/>
          <a:stretch>
            <a:fillRect/>
          </a:stretch>
        </p:blipFill>
        <p:spPr>
          <a:xfrm>
            <a:off x="7309510" y="1479376"/>
            <a:ext cx="3672621" cy="1949623"/>
          </a:xfrm>
          <a:prstGeom prst="rect">
            <a:avLst/>
          </a:prstGeom>
          <a:noFill/>
          <a:ln>
            <a:noFill/>
          </a:ln>
        </p:spPr>
      </p:pic>
      <p:sp>
        <p:nvSpPr>
          <p:cNvPr id="9" name="文本框 8"/>
          <p:cNvSpPr txBox="1"/>
          <p:nvPr/>
        </p:nvSpPr>
        <p:spPr>
          <a:xfrm>
            <a:off x="6807934" y="3718778"/>
            <a:ext cx="4675771" cy="2862322"/>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结果显示，将累计收益率转化为年化收益率为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，优于市场平均水平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10.61%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，并且远远大于单股的年化收益率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-0.64%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，而且它的最大回撤为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8.81%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，属于风险度极小的回撤。总体观察，我们的混合策略更有胜于单盘策略，为了验证策略的科学性即混合策略的单笔收益率的均值是否显著不等于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，如果能拒绝“收益率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”的原假设，说明策略收益不是随机波动的，而是说明收益为正是具有长期性的。</a:t>
            </a:r>
            <a:endParaRPr lang="zh-CN" altLang="en-US" dirty="0"/>
          </a:p>
        </p:txBody>
      </p:sp>
      <p:sp>
        <p:nvSpPr>
          <p:cNvPr id="11" name="文本框 10"/>
          <p:cNvSpPr txBox="1"/>
          <p:nvPr/>
        </p:nvSpPr>
        <p:spPr>
          <a:xfrm>
            <a:off x="985086" y="3895045"/>
            <a:ext cx="3465128" cy="1754326"/>
          </a:xfrm>
          <a:prstGeom prst="rect">
            <a:avLst/>
          </a:prstGeom>
          <a:noFill/>
        </p:spPr>
        <p:txBody>
          <a:bodyPr wrap="square">
            <a:spAutoFit/>
          </a:bodyPr>
          <a:lstStyle/>
          <a:p>
            <a:r>
              <a:rPr lang="zh-CN" altLang="zh-CN" sz="1800" dirty="0">
                <a:solidFill>
                  <a:srgbClr val="000000"/>
                </a:solidFill>
                <a:effectLst/>
                <a:ea typeface="宋体" panose="02010600030101010101" pitchFamily="2" charset="-122"/>
                <a:cs typeface="宋体" panose="02010600030101010101" pitchFamily="2" charset="-122"/>
              </a:rPr>
              <a:t>结合沪深大盘的稳健性和浦发银行高波动性特征设计混合策略，基于生成的沪深大盘和浦发银行交易明细，按照</a:t>
            </a:r>
            <a:r>
              <a:rPr lang="en-US" altLang="zh-CN" sz="1800" dirty="0">
                <a:solidFill>
                  <a:srgbClr val="000000"/>
                </a:solidFill>
                <a:effectLst/>
                <a:ea typeface="宋体" panose="02010600030101010101" pitchFamily="2" charset="-122"/>
                <a:cs typeface="宋体" panose="02010600030101010101" pitchFamily="2" charset="-122"/>
              </a:rPr>
              <a:t>70%</a:t>
            </a:r>
            <a:r>
              <a:rPr lang="zh-CN" altLang="zh-CN" sz="1800" dirty="0">
                <a:solidFill>
                  <a:srgbClr val="000000"/>
                </a:solidFill>
                <a:effectLst/>
                <a:ea typeface="宋体" panose="02010600030101010101" pitchFamily="2" charset="-122"/>
                <a:cs typeface="宋体" panose="02010600030101010101" pitchFamily="2" charset="-122"/>
              </a:rPr>
              <a:t>大盘和</a:t>
            </a:r>
            <a:r>
              <a:rPr lang="en-US" altLang="zh-CN" sz="1800" dirty="0">
                <a:solidFill>
                  <a:srgbClr val="000000"/>
                </a:solidFill>
                <a:effectLst/>
                <a:ea typeface="宋体" panose="02010600030101010101" pitchFamily="2" charset="-122"/>
                <a:cs typeface="宋体" panose="02010600030101010101" pitchFamily="2" charset="-122"/>
              </a:rPr>
              <a:t>30%</a:t>
            </a:r>
            <a:r>
              <a:rPr lang="zh-CN" altLang="zh-CN" sz="1800" dirty="0">
                <a:solidFill>
                  <a:srgbClr val="000000"/>
                </a:solidFill>
                <a:effectLst/>
                <a:ea typeface="宋体" panose="02010600030101010101" pitchFamily="2" charset="-122"/>
                <a:cs typeface="宋体" panose="02010600030101010101" pitchFamily="2" charset="-122"/>
              </a:rPr>
              <a:t>单股的资金仓位比例计算年化收益率和最大回撤</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4.3</a:t>
            </a:r>
            <a:r>
              <a:rPr lang="zh-CN" altLang="zh-CN" dirty="0"/>
              <a:t>策略设计</a:t>
            </a:r>
            <a:endParaRPr lang="zh-CN" altLang="en-US" dirty="0"/>
          </a:p>
        </p:txBody>
      </p:sp>
      <p:pic>
        <p:nvPicPr>
          <p:cNvPr id="2" name="图片 1"/>
          <p:cNvPicPr>
            <a:picLocks noChangeAspect="1"/>
          </p:cNvPicPr>
          <p:nvPr/>
        </p:nvPicPr>
        <p:blipFill>
          <a:blip r:embed="rId2"/>
          <a:stretch>
            <a:fillRect/>
          </a:stretch>
        </p:blipFill>
        <p:spPr>
          <a:xfrm>
            <a:off x="843046" y="2433237"/>
            <a:ext cx="3608638" cy="2563539"/>
          </a:xfrm>
          <a:prstGeom prst="rect">
            <a:avLst/>
          </a:prstGeom>
          <a:noFill/>
          <a:ln>
            <a:noFill/>
          </a:ln>
        </p:spPr>
      </p:pic>
      <p:pic>
        <p:nvPicPr>
          <p:cNvPr id="4" name="图片 3"/>
          <p:cNvPicPr>
            <a:picLocks noChangeAspect="1"/>
          </p:cNvPicPr>
          <p:nvPr/>
        </p:nvPicPr>
        <p:blipFill>
          <a:blip r:embed="rId3"/>
          <a:stretch>
            <a:fillRect/>
          </a:stretch>
        </p:blipFill>
        <p:spPr>
          <a:xfrm>
            <a:off x="8127882" y="751880"/>
            <a:ext cx="1971675" cy="1109345"/>
          </a:xfrm>
          <a:prstGeom prst="rect">
            <a:avLst/>
          </a:prstGeom>
          <a:noFill/>
          <a:ln>
            <a:noFill/>
          </a:ln>
        </p:spPr>
      </p:pic>
      <p:pic>
        <p:nvPicPr>
          <p:cNvPr id="5" name="图片 4"/>
          <p:cNvPicPr>
            <a:picLocks noChangeAspect="1"/>
          </p:cNvPicPr>
          <p:nvPr/>
        </p:nvPicPr>
        <p:blipFill>
          <a:blip r:embed="rId4"/>
          <a:srcRect t="10350"/>
          <a:stretch>
            <a:fillRect/>
          </a:stretch>
        </p:blipFill>
        <p:spPr>
          <a:xfrm>
            <a:off x="5706426" y="769927"/>
            <a:ext cx="2150745" cy="1141730"/>
          </a:xfrm>
          <a:prstGeom prst="rect">
            <a:avLst/>
          </a:prstGeom>
          <a:noFill/>
          <a:ln>
            <a:noFill/>
          </a:ln>
        </p:spPr>
      </p:pic>
      <p:sp>
        <p:nvSpPr>
          <p:cNvPr id="7" name="文本框 6"/>
          <p:cNvSpPr txBox="1"/>
          <p:nvPr/>
        </p:nvSpPr>
        <p:spPr>
          <a:xfrm>
            <a:off x="5496927" y="2688452"/>
            <a:ext cx="6097002" cy="2308324"/>
          </a:xfrm>
          <a:prstGeom prst="rect">
            <a:avLst/>
          </a:prstGeom>
          <a:noFill/>
        </p:spPr>
        <p:txBody>
          <a:bodyPr wrap="square">
            <a:spAutoFit/>
          </a:bodyPr>
          <a:lstStyle/>
          <a:p>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以上结果显示，将累计收益率转化为年化收益率为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11.8%</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，优于市场平均水平</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10.61%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，并且远远大于单股的年化收益率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-0.64%</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，而且它的最大回撤为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8.81%</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，属于风险度极小的回撤。总体观察，我们的混合策略更有胜于单盘策略，为了验证策略的科学性即混合策略的单笔收益率的均值是否显著不等于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，如果能拒绝“收益率</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”的原假设，说明策略收益不是随机波动的，而是说明收益为正是具有长期性的。</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80289" y="2083452"/>
            <a:ext cx="3792053" cy="2932141"/>
          </a:xfrm>
          <a:prstGeom prst="rect">
            <a:avLst/>
          </a:prstGeom>
          <a:noFill/>
          <a:ln>
            <a:noFill/>
          </a:ln>
        </p:spPr>
      </p:pic>
      <p:sp>
        <p:nvSpPr>
          <p:cNvPr id="6" name="文本框 5"/>
          <p:cNvSpPr txBox="1"/>
          <p:nvPr/>
        </p:nvSpPr>
        <p:spPr>
          <a:xfrm>
            <a:off x="6321091" y="2943271"/>
            <a:ext cx="3731293" cy="1477328"/>
          </a:xfrm>
          <a:prstGeom prst="rect">
            <a:avLst/>
          </a:prstGeom>
          <a:noFill/>
        </p:spPr>
        <p:txBody>
          <a:bodyPr wrap="square">
            <a:spAutoFit/>
          </a:bodyPr>
          <a:lstStyle/>
          <a:p>
            <a:r>
              <a:rPr lang="zh-CN" altLang="en-US" kern="100" dirty="0">
                <a:latin typeface="Calibri" panose="020F0502020204030204" pitchFamily="34" charset="0"/>
                <a:ea typeface="宋体" panose="02010600030101010101" pitchFamily="2" charset="-122"/>
                <a:cs typeface="Times New Roman" panose="02020603050405020304" pitchFamily="18" charset="0"/>
              </a:rPr>
              <a:t>左图</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是</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t</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检验的结果展示，单笔收益率均值约为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0.0267</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，标准差为</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1.89</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，说明该混合数据收益率存在均值小而波动大的特征，最后导致</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p</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值大于</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0.05</a:t>
            </a:r>
            <a:r>
              <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rPr>
              <a:t>无法拒绝原假设</a:t>
            </a:r>
            <a:endParaRPr lang="zh-CN" altLang="en-US" dirty="0"/>
          </a:p>
        </p:txBody>
      </p:sp>
      <p:sp>
        <p:nvSpPr>
          <p:cNvPr id="7" name="标题 2"/>
          <p:cNvSpPr>
            <a:spLocks noGrp="1"/>
          </p:cNvSpPr>
          <p:nvPr>
            <p:ph type="title"/>
          </p:nvPr>
        </p:nvSpPr>
        <p:spPr>
          <a:xfrm>
            <a:off x="523875" y="276225"/>
            <a:ext cx="10499725" cy="476250"/>
          </a:xfrm>
        </p:spPr>
        <p:txBody>
          <a:bodyPr/>
          <a:lstStyle/>
          <a:p>
            <a:r>
              <a:rPr lang="en-US" altLang="zh-CN" dirty="0"/>
              <a:t>4.3</a:t>
            </a:r>
            <a:r>
              <a:rPr lang="zh-CN" altLang="zh-CN" dirty="0"/>
              <a:t>策略设计</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6C4E3D-A9D1-D5B2-D62A-6F9DD1D7E442}"/>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3FF2F18F-4273-3AA4-27CE-4DE029C1F49D}"/>
              </a:ext>
            </a:extLst>
          </p:cNvPr>
          <p:cNvSpPr>
            <a:spLocks noGrp="1"/>
          </p:cNvSpPr>
          <p:nvPr>
            <p:ph type="title"/>
          </p:nvPr>
        </p:nvSpPr>
        <p:spPr/>
        <p:txBody>
          <a:bodyPr>
            <a:normAutofit/>
          </a:bodyPr>
          <a:lstStyle/>
          <a:p>
            <a:r>
              <a:rPr lang="en-US" altLang="zh-CN" dirty="0"/>
              <a:t>6.</a:t>
            </a:r>
            <a:r>
              <a:rPr lang="zh-CN" altLang="en-US" dirty="0"/>
              <a:t>混合策略</a:t>
            </a:r>
          </a:p>
        </p:txBody>
      </p:sp>
    </p:spTree>
    <p:extLst>
      <p:ext uri="{BB962C8B-B14F-4D97-AF65-F5344CB8AC3E}">
        <p14:creationId xmlns:p14="http://schemas.microsoft.com/office/powerpoint/2010/main" val="2855898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509601" y="1037094"/>
            <a:ext cx="11040715" cy="2656600"/>
          </a:xfrm>
        </p:spPr>
        <p:txBody>
          <a:bodyPr>
            <a:normAutofit/>
          </a:bodyPr>
          <a:lstStyle/>
          <a:p>
            <a:r>
              <a:rPr lang="zh-CN" altLang="en-US" dirty="0"/>
              <a:t>策略在下跌市场中展现出卓越的超额收益与防御能力，显著跑赢基准。但绝对收益与风险调整后收益均处于较低水平，未能实现增长目标。其盈利内核为高盈亏比，但胜率偏低且交易频繁，存在过度交易倾向。</a:t>
            </a:r>
            <a:endParaRPr lang="zh-CN" altLang="zh-CN" b="1" dirty="0"/>
          </a:p>
        </p:txBody>
      </p:sp>
      <p:sp>
        <p:nvSpPr>
          <p:cNvPr id="3" name="标题 2"/>
          <p:cNvSpPr>
            <a:spLocks noGrp="1"/>
          </p:cNvSpPr>
          <p:nvPr>
            <p:ph type="title"/>
          </p:nvPr>
        </p:nvSpPr>
        <p:spPr/>
        <p:txBody>
          <a:bodyPr>
            <a:normAutofit fontScale="90000"/>
          </a:bodyPr>
          <a:lstStyle/>
          <a:p>
            <a:r>
              <a:rPr lang="en-US" altLang="zh-CN" dirty="0"/>
              <a:t>6.1</a:t>
            </a:r>
            <a:r>
              <a:rPr lang="zh-CN" altLang="en-US" dirty="0"/>
              <a:t>绩效特征：防御性强，绝对收益薄弱</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8979" y="3429000"/>
            <a:ext cx="2376114" cy="237611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48690A14-19F8-4D87-2CE3-431BB9DF07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0" y="2365394"/>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63188A27-54C6-AC15-8E3C-34A66D416D7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4873" y="2365394"/>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1">
            <a:extLst>
              <a:ext uri="{FF2B5EF4-FFF2-40B4-BE49-F238E27FC236}">
                <a16:creationId xmlns:a16="http://schemas.microsoft.com/office/drawing/2014/main" id="{F438A228-CE95-04CE-AA74-CA9B9D671A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4442" y="4312945"/>
            <a:ext cx="2666023" cy="197394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0FAE91F2-6E34-19E4-E74E-9673E1977D0F}"/>
              </a:ext>
            </a:extLst>
          </p:cNvPr>
          <p:cNvSpPr>
            <a:spLocks noChangeArrowheads="1"/>
          </p:cNvSpPr>
          <p:nvPr/>
        </p:nvSpPr>
        <p:spPr bwMode="auto">
          <a:xfrm>
            <a:off x="5095373" y="-4572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8284B4DA-40D1-B3BC-A55E-A40B906BA94A}"/>
              </a:ext>
            </a:extLst>
          </p:cNvPr>
          <p:cNvSpPr>
            <a:spLocks noChangeArrowheads="1"/>
          </p:cNvSpPr>
          <p:nvPr/>
        </p:nvSpPr>
        <p:spPr bwMode="auto">
          <a:xfrm>
            <a:off x="5362073" y="1835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BED12142-9C1E-E05F-2012-B9A8A6594E3C}"/>
              </a:ext>
            </a:extLst>
          </p:cNvPr>
          <p:cNvSpPr>
            <a:spLocks noChangeArrowheads="1"/>
          </p:cNvSpPr>
          <p:nvPr/>
        </p:nvSpPr>
        <p:spPr bwMode="auto">
          <a:xfrm>
            <a:off x="5095373" y="36703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a:extLst>
              <a:ext uri="{FF2B5EF4-FFF2-40B4-BE49-F238E27FC236}">
                <a16:creationId xmlns:a16="http://schemas.microsoft.com/office/drawing/2014/main" id="{068B1178-EEFE-1683-5622-C198AC872F8E}"/>
              </a:ext>
            </a:extLst>
          </p:cNvPr>
          <p:cNvSpPr>
            <a:spLocks noChangeArrowheads="1"/>
          </p:cNvSpPr>
          <p:nvPr/>
        </p:nvSpPr>
        <p:spPr bwMode="auto">
          <a:xfrm>
            <a:off x="5362073" y="7804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356759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60835-D416-311F-CD10-AFD3C540AC69}"/>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673985EF-D295-321F-7EC6-B56A746E0EBF}"/>
              </a:ext>
            </a:extLst>
          </p:cNvPr>
          <p:cNvSpPr>
            <a:spLocks noGrp="1"/>
          </p:cNvSpPr>
          <p:nvPr>
            <p:ph idx="1"/>
          </p:nvPr>
        </p:nvSpPr>
        <p:spPr>
          <a:xfrm>
            <a:off x="509601" y="1037094"/>
            <a:ext cx="11040715" cy="2656600"/>
          </a:xfrm>
        </p:spPr>
        <p:txBody>
          <a:bodyPr>
            <a:normAutofit/>
          </a:bodyPr>
          <a:lstStyle/>
          <a:p>
            <a:r>
              <a:rPr lang="zh-CN" altLang="en-US" dirty="0"/>
              <a:t>当前策略的核心矛盾在于出色的下行风险控制与薄弱的上行捕捉能力并存。优化需聚焦三大方向：通过信号过滤与共振提升胜率；通过全局止损与波动率关联仓位来强化风控；建立依市场环境切换的差异化规则体系。</a:t>
            </a:r>
            <a:endParaRPr lang="zh-CN" altLang="zh-CN" b="1" dirty="0"/>
          </a:p>
        </p:txBody>
      </p:sp>
      <p:sp>
        <p:nvSpPr>
          <p:cNvPr id="3" name="标题 2">
            <a:extLst>
              <a:ext uri="{FF2B5EF4-FFF2-40B4-BE49-F238E27FC236}">
                <a16:creationId xmlns:a16="http://schemas.microsoft.com/office/drawing/2014/main" id="{A88F58C4-B645-25AC-E21B-9A6A6736B032}"/>
              </a:ext>
            </a:extLst>
          </p:cNvPr>
          <p:cNvSpPr>
            <a:spLocks noGrp="1"/>
          </p:cNvSpPr>
          <p:nvPr>
            <p:ph type="title"/>
          </p:nvPr>
        </p:nvSpPr>
        <p:spPr/>
        <p:txBody>
          <a:bodyPr>
            <a:normAutofit fontScale="90000"/>
          </a:bodyPr>
          <a:lstStyle/>
          <a:p>
            <a:r>
              <a:rPr lang="en-US" altLang="zh-CN" dirty="0"/>
              <a:t>6.2</a:t>
            </a:r>
            <a:r>
              <a:rPr lang="zh-CN" altLang="en-US" dirty="0"/>
              <a:t>核心矛盾：风控出色但进攻不足</a:t>
            </a:r>
          </a:p>
        </p:txBody>
      </p:sp>
      <p:pic>
        <p:nvPicPr>
          <p:cNvPr id="10" name="Picture 3">
            <a:extLst>
              <a:ext uri="{FF2B5EF4-FFF2-40B4-BE49-F238E27FC236}">
                <a16:creationId xmlns:a16="http://schemas.microsoft.com/office/drawing/2014/main" id="{5C4FF5EF-9360-5D2F-60DF-03051AEE7C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7750" y="2365394"/>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72A3553-C8C0-DF32-4C9C-5A4AFCD1CD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14873" y="2365394"/>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
            <a:extLst>
              <a:ext uri="{FF2B5EF4-FFF2-40B4-BE49-F238E27FC236}">
                <a16:creationId xmlns:a16="http://schemas.microsoft.com/office/drawing/2014/main" id="{58A64F38-82F0-F357-1EAA-B707CD1FDC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4442" y="4312945"/>
            <a:ext cx="2666023" cy="1973948"/>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a:extLst>
              <a:ext uri="{FF2B5EF4-FFF2-40B4-BE49-F238E27FC236}">
                <a16:creationId xmlns:a16="http://schemas.microsoft.com/office/drawing/2014/main" id="{0297E420-CEAE-ADAD-B2FB-1BF9BF104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4876" y="3579394"/>
            <a:ext cx="2070535" cy="2070535"/>
          </a:xfrm>
          <a:prstGeom prst="rect">
            <a:avLst/>
          </a:prstGeom>
        </p:spPr>
      </p:pic>
    </p:spTree>
    <p:extLst>
      <p:ext uri="{BB962C8B-B14F-4D97-AF65-F5344CB8AC3E}">
        <p14:creationId xmlns:p14="http://schemas.microsoft.com/office/powerpoint/2010/main" val="1298238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D5D3-D592-6C66-9B62-3C8441A3C7AD}"/>
            </a:ext>
          </a:extLst>
        </p:cNvPr>
        <p:cNvGrpSpPr/>
        <p:nvPr/>
      </p:nvGrpSpPr>
      <p:grpSpPr>
        <a:xfrm>
          <a:off x="0" y="0"/>
          <a:ext cx="0" cy="0"/>
          <a:chOff x="0" y="0"/>
          <a:chExt cx="0" cy="0"/>
        </a:xfrm>
      </p:grpSpPr>
      <p:sp>
        <p:nvSpPr>
          <p:cNvPr id="4" name="内容占位符 3">
            <a:extLst>
              <a:ext uri="{FF2B5EF4-FFF2-40B4-BE49-F238E27FC236}">
                <a16:creationId xmlns:a16="http://schemas.microsoft.com/office/drawing/2014/main" id="{0E86992A-5C1A-7517-35BB-D374959A52AF}"/>
              </a:ext>
            </a:extLst>
          </p:cNvPr>
          <p:cNvSpPr>
            <a:spLocks noGrp="1"/>
          </p:cNvSpPr>
          <p:nvPr>
            <p:ph idx="1"/>
          </p:nvPr>
        </p:nvSpPr>
        <p:spPr>
          <a:xfrm>
            <a:off x="509601" y="1037094"/>
            <a:ext cx="11040715" cy="2656600"/>
          </a:xfrm>
        </p:spPr>
        <p:txBody>
          <a:bodyPr>
            <a:normAutofit/>
          </a:bodyPr>
          <a:lstStyle/>
          <a:p>
            <a:r>
              <a:rPr lang="zh-CN" altLang="en-US" dirty="0"/>
              <a:t>测试验证了策略在风险防御上的优势，也揭示了其在创造绝对收益与控制回撤上的不足。未来需深化市场环境归因分析，并引入基本面或宏观指标作为战略过滤器，以构建具备全天候盈利潜能的实战体系。</a:t>
            </a:r>
            <a:endParaRPr lang="zh-CN" altLang="zh-CN" b="1" dirty="0"/>
          </a:p>
        </p:txBody>
      </p:sp>
      <p:sp>
        <p:nvSpPr>
          <p:cNvPr id="3" name="标题 2">
            <a:extLst>
              <a:ext uri="{FF2B5EF4-FFF2-40B4-BE49-F238E27FC236}">
                <a16:creationId xmlns:a16="http://schemas.microsoft.com/office/drawing/2014/main" id="{E4E08D12-BFB9-B07D-C9E2-EF3FB06A0B01}"/>
              </a:ext>
            </a:extLst>
          </p:cNvPr>
          <p:cNvSpPr>
            <a:spLocks noGrp="1"/>
          </p:cNvSpPr>
          <p:nvPr>
            <p:ph type="title"/>
          </p:nvPr>
        </p:nvSpPr>
        <p:spPr/>
        <p:txBody>
          <a:bodyPr>
            <a:normAutofit fontScale="90000"/>
          </a:bodyPr>
          <a:lstStyle/>
          <a:p>
            <a:r>
              <a:rPr lang="en-US" altLang="zh-CN" dirty="0"/>
              <a:t>6.3</a:t>
            </a:r>
            <a:r>
              <a:rPr lang="zh-CN" altLang="en-US" dirty="0"/>
              <a:t>总结展望：需向全天候体系演进</a:t>
            </a:r>
          </a:p>
        </p:txBody>
      </p:sp>
      <p:pic>
        <p:nvPicPr>
          <p:cNvPr id="5" name="Picture 2">
            <a:extLst>
              <a:ext uri="{FF2B5EF4-FFF2-40B4-BE49-F238E27FC236}">
                <a16:creationId xmlns:a16="http://schemas.microsoft.com/office/drawing/2014/main" id="{43CD618F-839A-9CB2-40EC-3FAA61A57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6869" y="3444792"/>
            <a:ext cx="2376114" cy="23761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a:extLst>
              <a:ext uri="{FF2B5EF4-FFF2-40B4-BE49-F238E27FC236}">
                <a16:creationId xmlns:a16="http://schemas.microsoft.com/office/drawing/2014/main" id="{0DAC1896-FB2E-FCF0-A813-A2E9DE7A1A2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5640" y="2381186"/>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BA71C39-E741-1554-BDE1-5AEA954980B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72763" y="2381186"/>
            <a:ext cx="2476500" cy="183515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1">
            <a:extLst>
              <a:ext uri="{FF2B5EF4-FFF2-40B4-BE49-F238E27FC236}">
                <a16:creationId xmlns:a16="http://schemas.microsoft.com/office/drawing/2014/main" id="{4E4F85DA-3CFE-692F-700C-C968801FE69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2332" y="4328737"/>
            <a:ext cx="2666023" cy="1973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38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7.</a:t>
            </a:r>
            <a:r>
              <a:rPr lang="zh-CN" altLang="en-US" dirty="0"/>
              <a:t>总结和未来</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33660" y="984868"/>
            <a:ext cx="10515600" cy="4351338"/>
          </a:xfrm>
        </p:spPr>
        <p:txBody>
          <a:bodyPr>
            <a:noAutofit/>
          </a:bodyPr>
          <a:lstStyle/>
          <a:p>
            <a:r>
              <a:rPr lang="zh-CN" altLang="en-US" sz="1800" b="1" dirty="0"/>
              <a:t>研究内容与结论</a:t>
            </a:r>
            <a:endParaRPr lang="en-US" altLang="zh-CN" sz="1800" dirty="0"/>
          </a:p>
          <a:p>
            <a:r>
              <a:rPr lang="zh-CN" altLang="en-US" sz="1800" dirty="0"/>
              <a:t>本文通过实证分析检验了沪深指数的走势、相关性及融资融券的市场影响，并深入分析了个股（以浦发银行为例）与大盘的联动关系及</a:t>
            </a:r>
            <a:r>
              <a:rPr lang="en-US" altLang="zh-CN" sz="1800" dirty="0"/>
              <a:t>MACD</a:t>
            </a:r>
            <a:r>
              <a:rPr lang="zh-CN" altLang="en-US" sz="1800" dirty="0"/>
              <a:t>指标特征。研究发现，个股走势同时受大盘系统性影响和自身逻辑驱动，二者呈中度正相关。基于此，首先构建了基础</a:t>
            </a:r>
            <a:r>
              <a:rPr lang="en-US" altLang="zh-CN" sz="1800" dirty="0"/>
              <a:t>MACD+PSY</a:t>
            </a:r>
            <a:r>
              <a:rPr lang="zh-CN" altLang="en-US" sz="1800" dirty="0"/>
              <a:t>策略，并通过回测对比发现，结合大盘稳健性与个股波动性、按</a:t>
            </a:r>
            <a:r>
              <a:rPr lang="en-US" altLang="zh-CN" sz="1800" dirty="0"/>
              <a:t>7:3</a:t>
            </a:r>
            <a:r>
              <a:rPr lang="zh-CN" altLang="en-US" sz="1800" dirty="0"/>
              <a:t>仓位配置的混合策略表现最优。</a:t>
            </a:r>
          </a:p>
          <a:p>
            <a:r>
              <a:rPr lang="zh-CN" altLang="en-US" sz="1800" b="1" dirty="0"/>
              <a:t>策略表现与验证</a:t>
            </a:r>
            <a:endParaRPr lang="en-US" altLang="zh-CN" sz="1800" b="1" dirty="0"/>
          </a:p>
          <a:p>
            <a:r>
              <a:rPr lang="zh-CN" altLang="en-US" sz="1800" dirty="0"/>
              <a:t>进一步地，为检验该混合策略的稳健性，我们对其进行了大规模压力测试（</a:t>
            </a:r>
            <a:r>
              <a:rPr lang="en-US" altLang="zh-CN" sz="1800" dirty="0"/>
              <a:t>20/200/1000</a:t>
            </a:r>
            <a:r>
              <a:rPr lang="zh-CN" altLang="en-US" sz="1800" dirty="0"/>
              <a:t>次）。测试结果一致揭示出策略鲜明的“高防御性、低绝对收益、高超额收益”特征：其在市场下行期能取得显著超额收益（最高</a:t>
            </a:r>
            <a:r>
              <a:rPr lang="en-US" altLang="zh-CN" sz="1800" dirty="0"/>
              <a:t>73.78%</a:t>
            </a:r>
            <a:r>
              <a:rPr lang="zh-CN" altLang="en-US" sz="1800" dirty="0"/>
              <a:t>），但绝对收益疲弱（年化收益率在</a:t>
            </a:r>
            <a:r>
              <a:rPr lang="en-US" altLang="zh-CN" sz="1800" dirty="0"/>
              <a:t>-1.14%</a:t>
            </a:r>
            <a:r>
              <a:rPr lang="zh-CN" altLang="en-US" sz="1800" dirty="0"/>
              <a:t>至</a:t>
            </a:r>
            <a:r>
              <a:rPr lang="en-US" altLang="zh-CN" sz="1800" dirty="0"/>
              <a:t>0.72%</a:t>
            </a:r>
            <a:r>
              <a:rPr lang="zh-CN" altLang="en-US" sz="1800" dirty="0"/>
              <a:t>），且存在过度交易、胜率偏低的问题。这一核心矛盾指向了策略出色的下行风险控制与薄弱的上行捕捉能力。</a:t>
            </a:r>
          </a:p>
          <a:p>
            <a:r>
              <a:rPr lang="zh-CN" altLang="en-US" sz="1800" b="1" dirty="0"/>
              <a:t>研究局限性</a:t>
            </a:r>
            <a:endParaRPr lang="en-US" altLang="zh-CN" sz="1800" b="1" dirty="0"/>
          </a:p>
          <a:p>
            <a:r>
              <a:rPr lang="zh-CN" altLang="en-US" sz="1800" dirty="0"/>
              <a:t>本研究存在若干局限：首先，策略验证虽经压力测试，但数据时段（</a:t>
            </a:r>
            <a:r>
              <a:rPr lang="en-US" altLang="zh-CN" sz="1800" dirty="0"/>
              <a:t>2010-2022</a:t>
            </a:r>
            <a:r>
              <a:rPr lang="zh-CN" altLang="en-US" sz="1800" dirty="0"/>
              <a:t>年）仍有限，且未进行严格的样本外验证。其次，策略分析与构建侧重于捕捉市场整体波动带来的收益（</a:t>
            </a:r>
            <a:r>
              <a:rPr lang="en-US" altLang="zh-CN" sz="1800" dirty="0"/>
              <a:t>β</a:t>
            </a:r>
            <a:r>
              <a:rPr lang="zh-CN" altLang="en-US" sz="1800" dirty="0"/>
              <a:t>收益），对个股特异性收益（</a:t>
            </a:r>
            <a:r>
              <a:rPr lang="en-US" altLang="zh-CN" sz="1800" dirty="0"/>
              <a:t>α</a:t>
            </a:r>
            <a:r>
              <a:rPr lang="zh-CN" altLang="en-US" sz="1800" dirty="0"/>
              <a:t>）的挖掘不足。最后，研究未考虑实际交易成本及投资者的心理与行为偏差等因素。</a:t>
            </a:r>
          </a:p>
          <a:p>
            <a:r>
              <a:rPr lang="zh-CN" altLang="en-US" sz="1800" b="1" dirty="0"/>
              <a:t>未来研究展望</a:t>
            </a:r>
            <a:endParaRPr lang="en-US" altLang="zh-CN" sz="1800" b="1" dirty="0"/>
          </a:p>
          <a:p>
            <a:r>
              <a:rPr lang="zh-CN" altLang="en-US" sz="1800" dirty="0"/>
              <a:t>针对策略“高防御、低绝对收益”的核心矛盾，后续优化应三管齐下：提升信号胜率、强化刚性风控、并建立依市场环境切换的差异化规则。长远而言，需开发市场环境归因模块，并探索引入基本面或宏观指标作为战略择时过滤器，以构建具备全天候盈利潜能的实战量化体系。</a:t>
            </a:r>
          </a:p>
          <a:p>
            <a:endParaRPr lang="zh-CN" altLang="en-US" sz="1800" dirty="0">
              <a:latin typeface="宋体" panose="02010600030101010101" pitchFamily="2" charset="-122"/>
            </a:endParaRPr>
          </a:p>
        </p:txBody>
      </p:sp>
      <p:sp>
        <p:nvSpPr>
          <p:cNvPr id="3" name="标题 2"/>
          <p:cNvSpPr>
            <a:spLocks noGrp="1"/>
          </p:cNvSpPr>
          <p:nvPr>
            <p:ph type="title"/>
          </p:nvPr>
        </p:nvSpPr>
        <p:spPr/>
        <p:txBody>
          <a:bodyPr>
            <a:normAutofit fontScale="90000"/>
          </a:bodyPr>
          <a:lstStyle/>
          <a:p>
            <a:r>
              <a:rPr lang="en-US" altLang="zh-CN" dirty="0"/>
              <a:t>1.1</a:t>
            </a:r>
            <a:r>
              <a:rPr lang="zh-CN" altLang="zh-CN" dirty="0"/>
              <a:t>总结和未来</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1.</a:t>
            </a:r>
            <a:r>
              <a:rPr lang="zh-CN" altLang="en-US" dirty="0"/>
              <a:t>研究背景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谢谢</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644060" y="1108291"/>
            <a:ext cx="10515600" cy="2293737"/>
          </a:xfrm>
        </p:spPr>
        <p:txBody>
          <a:bodyPr>
            <a:normAutofit/>
          </a:bodyPr>
          <a:lstStyle/>
          <a:p>
            <a:r>
              <a:rPr lang="zh-CN" altLang="zh-CN" sz="2000" b="1" dirty="0"/>
              <a:t>数据可视化</a:t>
            </a:r>
            <a:r>
              <a:rPr lang="zh-CN" altLang="zh-CN" sz="2000" dirty="0"/>
              <a:t>是数据分析的重要方法，可以通过可视化处理揭示复杂数据集的模式和特征，帮助投资者清晰把握股票市场动态、深入理解单个股票。</a:t>
            </a:r>
            <a:endParaRPr lang="en-US" altLang="zh-CN" sz="2000" dirty="0"/>
          </a:p>
          <a:p>
            <a:r>
              <a:rPr lang="zh-CN" altLang="zh-CN" sz="2000" dirty="0"/>
              <a:t>近年来，股票价格受多种因素影响，从公司自身业绩到整体经济状况均涵盖其中。股票投资决策需要</a:t>
            </a:r>
            <a:r>
              <a:rPr lang="zh-CN" altLang="zh-CN" sz="2000" b="1" dirty="0"/>
              <a:t>时间、知识和洞察力</a:t>
            </a:r>
            <a:r>
              <a:rPr lang="zh-CN" altLang="zh-CN" sz="2000" dirty="0"/>
              <a:t>，包括</a:t>
            </a:r>
            <a:r>
              <a:rPr lang="zh-CN" altLang="zh-CN" sz="2000" b="1" dirty="0"/>
              <a:t>对历史数据的掌握</a:t>
            </a:r>
            <a:r>
              <a:rPr lang="zh-CN" altLang="zh-CN" sz="2000" dirty="0"/>
              <a:t>。</a:t>
            </a:r>
            <a:endParaRPr lang="en-US" altLang="zh-CN" sz="2000" dirty="0"/>
          </a:p>
          <a:p>
            <a:r>
              <a:rPr lang="zh-CN" altLang="zh-CN" sz="2000" dirty="0"/>
              <a:t>因此，为了</a:t>
            </a:r>
            <a:r>
              <a:rPr lang="zh-CN" altLang="zh-CN" sz="2000" b="1" dirty="0"/>
              <a:t>管理投资组合</a:t>
            </a:r>
            <a:r>
              <a:rPr lang="zh-CN" altLang="zh-CN" sz="2000" dirty="0"/>
              <a:t>，必须</a:t>
            </a:r>
            <a:r>
              <a:rPr lang="zh-CN" altLang="zh-CN" sz="2000" b="1" dirty="0"/>
              <a:t>定期分析</a:t>
            </a:r>
            <a:r>
              <a:rPr lang="zh-CN" altLang="zh-CN" sz="2000" dirty="0"/>
              <a:t>股票市场数据以识别各类股票之间的</a:t>
            </a:r>
            <a:r>
              <a:rPr lang="zh-CN" altLang="zh-CN" sz="2000" b="1" dirty="0"/>
              <a:t>潜在关系</a:t>
            </a:r>
            <a:r>
              <a:rPr lang="zh-CN" altLang="zh-CN" sz="2000" dirty="0"/>
              <a:t>，利用数据可视化方法和可视化分析工具辅助人工分析，并根据相关股票的趋势调整</a:t>
            </a:r>
            <a:r>
              <a:rPr lang="zh-CN" altLang="zh-CN" sz="2000" b="1" dirty="0"/>
              <a:t>投资策略</a:t>
            </a:r>
            <a:r>
              <a:rPr lang="zh-CN" altLang="zh-CN" sz="2000" dirty="0"/>
              <a:t>。</a:t>
            </a:r>
          </a:p>
          <a:p>
            <a:endParaRPr lang="zh-CN" altLang="en-US" dirty="0"/>
          </a:p>
        </p:txBody>
      </p:sp>
      <p:sp>
        <p:nvSpPr>
          <p:cNvPr id="3" name="标题 2"/>
          <p:cNvSpPr>
            <a:spLocks noGrp="1"/>
          </p:cNvSpPr>
          <p:nvPr>
            <p:ph type="title"/>
          </p:nvPr>
        </p:nvSpPr>
        <p:spPr/>
        <p:txBody>
          <a:bodyPr>
            <a:normAutofit fontScale="90000"/>
          </a:bodyPr>
          <a:lstStyle/>
          <a:p>
            <a:r>
              <a:rPr lang="en-US" altLang="zh-CN" dirty="0"/>
              <a:t>1.1</a:t>
            </a:r>
            <a:r>
              <a:rPr lang="zh-CN" altLang="zh-CN" dirty="0"/>
              <a:t>研究背景与意义</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20248" y="3429001"/>
            <a:ext cx="2597030" cy="259703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238" y="3455972"/>
            <a:ext cx="2597030" cy="259703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060" y="3510930"/>
            <a:ext cx="2597030" cy="25970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2.</a:t>
            </a:r>
            <a:r>
              <a:rPr lang="zh-CN" altLang="en-US" dirty="0"/>
              <a:t>数据处理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73374" y="1079353"/>
            <a:ext cx="11245251" cy="2436153"/>
          </a:xfrm>
        </p:spPr>
        <p:txBody>
          <a:bodyPr>
            <a:noAutofit/>
          </a:bodyPr>
          <a:lstStyle/>
          <a:p>
            <a:r>
              <a:rPr lang="zh-CN" altLang="en-US" sz="2000" b="1" dirty="0"/>
              <a:t>在数据来源方面，我们聚焦中国</a:t>
            </a:r>
            <a:r>
              <a:rPr lang="en-US" altLang="zh-CN" sz="2000" b="1" dirty="0"/>
              <a:t> A </a:t>
            </a:r>
            <a:r>
              <a:rPr lang="zh-CN" altLang="en-US" sz="2000" b="1" dirty="0"/>
              <a:t>股市场最具代表性的核心指数</a:t>
            </a:r>
            <a:r>
              <a:rPr lang="en-US" altLang="zh-CN" sz="2000" b="1" dirty="0"/>
              <a:t> —— </a:t>
            </a:r>
            <a:r>
              <a:rPr lang="zh-CN" altLang="en-US" sz="2000" b="1" dirty="0"/>
              <a:t>上证指数与深圳成指，二者分别反映沪市、深市的整体市场走势，是衡量市场景气度的关键标杆。</a:t>
            </a:r>
            <a:endParaRPr lang="en-US" altLang="zh-CN" sz="2000" b="1" dirty="0"/>
          </a:p>
          <a:p>
            <a:r>
              <a:rPr lang="zh-CN" altLang="en-US" sz="2000" b="1" dirty="0"/>
              <a:t>其中，沪市指数数据覆盖</a:t>
            </a:r>
            <a:r>
              <a:rPr lang="en-US" altLang="zh-CN" sz="2000" b="1" dirty="0"/>
              <a:t> 1990 </a:t>
            </a:r>
            <a:r>
              <a:rPr lang="zh-CN" altLang="en-US" sz="2000" b="1" dirty="0"/>
              <a:t>年</a:t>
            </a:r>
            <a:r>
              <a:rPr lang="en-US" altLang="zh-CN" sz="2000" b="1" dirty="0"/>
              <a:t> 12 </a:t>
            </a:r>
            <a:r>
              <a:rPr lang="zh-CN" altLang="en-US" sz="2000" b="1" dirty="0"/>
              <a:t>月</a:t>
            </a:r>
            <a:r>
              <a:rPr lang="en-US" altLang="zh-CN" sz="2000" b="1" dirty="0"/>
              <a:t> 19 </a:t>
            </a:r>
            <a:r>
              <a:rPr lang="zh-CN" altLang="en-US" sz="2000" b="1" dirty="0"/>
              <a:t>日至</a:t>
            </a:r>
            <a:r>
              <a:rPr lang="en-US" altLang="zh-CN" sz="2000" b="1" dirty="0"/>
              <a:t> 2022 </a:t>
            </a:r>
            <a:r>
              <a:rPr lang="zh-CN" altLang="en-US" sz="2000" b="1" dirty="0"/>
              <a:t>年</a:t>
            </a:r>
            <a:r>
              <a:rPr lang="en-US" altLang="zh-CN" sz="2000" b="1" dirty="0"/>
              <a:t> 6 </a:t>
            </a:r>
            <a:r>
              <a:rPr lang="zh-CN" altLang="en-US" sz="2000" b="1" dirty="0"/>
              <a:t>月</a:t>
            </a:r>
            <a:r>
              <a:rPr lang="en-US" altLang="zh-CN" sz="2000" b="1" dirty="0"/>
              <a:t> 17 </a:t>
            </a:r>
            <a:r>
              <a:rPr lang="zh-CN" altLang="en-US" sz="2000" b="1" dirty="0"/>
              <a:t>日的完整交易周期，累计</a:t>
            </a:r>
            <a:r>
              <a:rPr lang="en-US" altLang="zh-CN" sz="2000" b="1" dirty="0"/>
              <a:t> 7694 </a:t>
            </a:r>
            <a:r>
              <a:rPr lang="zh-CN" altLang="en-US" sz="2000" b="1" dirty="0"/>
              <a:t>个交易日；深证成指数据则始于</a:t>
            </a:r>
            <a:r>
              <a:rPr lang="en-US" altLang="zh-CN" sz="2000" b="1" dirty="0"/>
              <a:t> 1991 </a:t>
            </a:r>
            <a:r>
              <a:rPr lang="zh-CN" altLang="en-US" sz="2000" b="1" dirty="0"/>
              <a:t>年</a:t>
            </a:r>
            <a:r>
              <a:rPr lang="en-US" altLang="zh-CN" sz="2000" b="1" dirty="0"/>
              <a:t> 4 </a:t>
            </a:r>
            <a:r>
              <a:rPr lang="zh-CN" altLang="en-US" sz="2000" b="1" dirty="0"/>
              <a:t>月</a:t>
            </a:r>
            <a:r>
              <a:rPr lang="en-US" altLang="zh-CN" sz="2000" b="1" dirty="0"/>
              <a:t> 3 </a:t>
            </a:r>
            <a:r>
              <a:rPr lang="zh-CN" altLang="en-US" sz="2000" b="1" dirty="0"/>
              <a:t>日，截至</a:t>
            </a:r>
            <a:r>
              <a:rPr lang="en-US" altLang="zh-CN" sz="2000" b="1" dirty="0"/>
              <a:t> 2022 </a:t>
            </a:r>
            <a:r>
              <a:rPr lang="zh-CN" altLang="en-US" sz="2000" b="1" dirty="0"/>
              <a:t>年</a:t>
            </a:r>
            <a:r>
              <a:rPr lang="en-US" altLang="zh-CN" sz="2000" b="1" dirty="0"/>
              <a:t> 6 </a:t>
            </a:r>
            <a:r>
              <a:rPr lang="zh-CN" altLang="en-US" sz="2000" b="1" dirty="0"/>
              <a:t>月</a:t>
            </a:r>
            <a:r>
              <a:rPr lang="en-US" altLang="zh-CN" sz="2000" b="1" dirty="0"/>
              <a:t> 17 </a:t>
            </a:r>
            <a:r>
              <a:rPr lang="zh-CN" altLang="en-US" sz="2000" b="1" dirty="0"/>
              <a:t>日，共</a:t>
            </a:r>
            <a:r>
              <a:rPr lang="en-US" altLang="zh-CN" sz="2000" b="1" dirty="0"/>
              <a:t> 7603 </a:t>
            </a:r>
            <a:r>
              <a:rPr lang="zh-CN" altLang="en-US" sz="2000" b="1" dirty="0"/>
              <a:t>个交易日。</a:t>
            </a:r>
            <a:endParaRPr lang="en-US" altLang="zh-CN" sz="2000" b="1" dirty="0"/>
          </a:p>
          <a:p>
            <a:r>
              <a:rPr lang="zh-CN" altLang="en-US" sz="2000" b="1" dirty="0"/>
              <a:t>此外，考虑到融资融券业务作为市场杠杆资金的重要体现，其规模与流向对市场走势具有显著影响，我们同步收集了沪深两市</a:t>
            </a:r>
            <a:r>
              <a:rPr lang="en-US" altLang="zh-CN" sz="2000" b="1" dirty="0"/>
              <a:t> 2010 </a:t>
            </a:r>
            <a:r>
              <a:rPr lang="zh-CN" altLang="en-US" sz="2000" b="1" dirty="0"/>
              <a:t>年</a:t>
            </a:r>
            <a:r>
              <a:rPr lang="en-US" altLang="zh-CN" sz="2000" b="1" dirty="0"/>
              <a:t> 3 </a:t>
            </a:r>
            <a:r>
              <a:rPr lang="zh-CN" altLang="en-US" sz="2000" b="1" dirty="0"/>
              <a:t>月</a:t>
            </a:r>
            <a:r>
              <a:rPr lang="en-US" altLang="zh-CN" sz="2000" b="1" dirty="0"/>
              <a:t> 31 </a:t>
            </a:r>
            <a:r>
              <a:rPr lang="zh-CN" altLang="en-US" sz="2000" b="1" dirty="0"/>
              <a:t>日至</a:t>
            </a:r>
            <a:r>
              <a:rPr lang="en-US" altLang="zh-CN" sz="2000" b="1" dirty="0"/>
              <a:t> 2022 </a:t>
            </a:r>
            <a:r>
              <a:rPr lang="zh-CN" altLang="en-US" sz="2000" b="1" dirty="0"/>
              <a:t>年</a:t>
            </a:r>
            <a:r>
              <a:rPr lang="en-US" altLang="zh-CN" sz="2000" b="1" dirty="0"/>
              <a:t> 6 </a:t>
            </a:r>
            <a:r>
              <a:rPr lang="zh-CN" altLang="en-US" sz="2000" b="1" dirty="0"/>
              <a:t>月</a:t>
            </a:r>
            <a:r>
              <a:rPr lang="en-US" altLang="zh-CN" sz="2000" b="1" dirty="0"/>
              <a:t> 17 </a:t>
            </a:r>
            <a:r>
              <a:rPr lang="zh-CN" altLang="en-US" sz="2000" b="1" dirty="0"/>
              <a:t>日的融资融券交易数据，共计</a:t>
            </a:r>
            <a:r>
              <a:rPr lang="en-US" altLang="zh-CN" sz="2000" b="1" dirty="0"/>
              <a:t> 2967 </a:t>
            </a:r>
            <a:r>
              <a:rPr lang="zh-CN" altLang="en-US" sz="2000" b="1" dirty="0"/>
              <a:t>个交易日，为后续分析杠杆资金与市场走势的联动关系提供了关键数据支撑。</a:t>
            </a:r>
          </a:p>
        </p:txBody>
      </p:sp>
      <p:sp>
        <p:nvSpPr>
          <p:cNvPr id="3" name="标题 2"/>
          <p:cNvSpPr>
            <a:spLocks noGrp="1"/>
          </p:cNvSpPr>
          <p:nvPr>
            <p:ph type="title"/>
          </p:nvPr>
        </p:nvSpPr>
        <p:spPr/>
        <p:txBody>
          <a:bodyPr>
            <a:normAutofit fontScale="90000"/>
          </a:bodyPr>
          <a:lstStyle/>
          <a:p>
            <a:r>
              <a:rPr lang="en-US" altLang="zh-CN" dirty="0"/>
              <a:t>1.2</a:t>
            </a:r>
            <a:r>
              <a:rPr lang="zh-CN" altLang="en-US" dirty="0"/>
              <a:t>数据准备</a:t>
            </a:r>
          </a:p>
        </p:txBody>
      </p:sp>
      <p:pic>
        <p:nvPicPr>
          <p:cNvPr id="20" name="图片 1"/>
          <p:cNvPicPr>
            <a:picLocks noChangeAspect="1"/>
          </p:cNvPicPr>
          <p:nvPr/>
        </p:nvPicPr>
        <p:blipFill>
          <a:blip r:embed="rId2"/>
          <a:stretch>
            <a:fillRect/>
          </a:stretch>
        </p:blipFill>
        <p:spPr>
          <a:xfrm>
            <a:off x="875983" y="3693795"/>
            <a:ext cx="2240915" cy="1189990"/>
          </a:xfrm>
          <a:prstGeom prst="rect">
            <a:avLst/>
          </a:prstGeom>
          <a:noFill/>
          <a:ln>
            <a:noFill/>
          </a:ln>
        </p:spPr>
      </p:pic>
      <p:pic>
        <p:nvPicPr>
          <p:cNvPr id="21" name="图片 2"/>
          <p:cNvPicPr>
            <a:picLocks noChangeAspect="1"/>
          </p:cNvPicPr>
          <p:nvPr/>
        </p:nvPicPr>
        <p:blipFill>
          <a:blip r:embed="rId3"/>
          <a:stretch>
            <a:fillRect/>
          </a:stretch>
        </p:blipFill>
        <p:spPr>
          <a:xfrm>
            <a:off x="5751830" y="3741738"/>
            <a:ext cx="2426970" cy="1198245"/>
          </a:xfrm>
          <a:prstGeom prst="rect">
            <a:avLst/>
          </a:prstGeom>
          <a:noFill/>
          <a:ln>
            <a:noFill/>
          </a:ln>
        </p:spPr>
      </p:pic>
      <p:pic>
        <p:nvPicPr>
          <p:cNvPr id="22" name="图片 3"/>
          <p:cNvPicPr>
            <a:picLocks noChangeAspect="1"/>
          </p:cNvPicPr>
          <p:nvPr/>
        </p:nvPicPr>
        <p:blipFill>
          <a:blip r:embed="rId4"/>
          <a:stretch>
            <a:fillRect/>
          </a:stretch>
        </p:blipFill>
        <p:spPr>
          <a:xfrm>
            <a:off x="875983" y="5194618"/>
            <a:ext cx="2023745" cy="1176655"/>
          </a:xfrm>
          <a:prstGeom prst="rect">
            <a:avLst/>
          </a:prstGeom>
          <a:noFill/>
          <a:ln>
            <a:noFill/>
          </a:ln>
        </p:spPr>
      </p:pic>
      <p:pic>
        <p:nvPicPr>
          <p:cNvPr id="23" name="图片 4"/>
          <p:cNvPicPr>
            <a:picLocks noChangeAspect="1"/>
          </p:cNvPicPr>
          <p:nvPr/>
        </p:nvPicPr>
        <p:blipFill>
          <a:blip r:embed="rId5"/>
          <a:stretch>
            <a:fillRect/>
          </a:stretch>
        </p:blipFill>
        <p:spPr>
          <a:xfrm>
            <a:off x="5812473" y="5296535"/>
            <a:ext cx="2304415" cy="1212850"/>
          </a:xfrm>
          <a:prstGeom prst="rect">
            <a:avLst/>
          </a:prstGeom>
          <a:noFill/>
          <a:ln>
            <a:noFill/>
          </a:ln>
        </p:spPr>
      </p:pic>
      <p:sp>
        <p:nvSpPr>
          <p:cNvPr id="2" name="文本框 1"/>
          <p:cNvSpPr txBox="1"/>
          <p:nvPr/>
        </p:nvSpPr>
        <p:spPr>
          <a:xfrm>
            <a:off x="3251835" y="4622800"/>
            <a:ext cx="1607820" cy="368300"/>
          </a:xfrm>
          <a:prstGeom prst="rect">
            <a:avLst/>
          </a:prstGeom>
          <a:noFill/>
        </p:spPr>
        <p:txBody>
          <a:bodyPr wrap="square" rtlCol="0">
            <a:spAutoFit/>
          </a:bodyPr>
          <a:lstStyle/>
          <a:p>
            <a:r>
              <a:rPr lang="en-US" altLang="zh-CN"/>
              <a:t>Sh_index  </a:t>
            </a:r>
          </a:p>
        </p:txBody>
      </p:sp>
      <p:sp>
        <p:nvSpPr>
          <p:cNvPr id="5" name="文本框 4"/>
          <p:cNvSpPr txBox="1"/>
          <p:nvPr/>
        </p:nvSpPr>
        <p:spPr>
          <a:xfrm>
            <a:off x="8331835" y="4560570"/>
            <a:ext cx="1083310" cy="368300"/>
          </a:xfrm>
          <a:prstGeom prst="rect">
            <a:avLst/>
          </a:prstGeom>
          <a:noFill/>
        </p:spPr>
        <p:txBody>
          <a:bodyPr wrap="square" rtlCol="0">
            <a:spAutoFit/>
          </a:bodyPr>
          <a:lstStyle/>
          <a:p>
            <a:r>
              <a:rPr lang="en-US" altLang="zh-CN"/>
              <a:t>sz_index</a:t>
            </a:r>
          </a:p>
        </p:txBody>
      </p:sp>
      <p:sp>
        <p:nvSpPr>
          <p:cNvPr id="7" name="文本框 6"/>
          <p:cNvSpPr txBox="1"/>
          <p:nvPr/>
        </p:nvSpPr>
        <p:spPr>
          <a:xfrm>
            <a:off x="3058160" y="6085840"/>
            <a:ext cx="2139315" cy="368300"/>
          </a:xfrm>
          <a:prstGeom prst="rect">
            <a:avLst/>
          </a:prstGeom>
          <a:noFill/>
        </p:spPr>
        <p:txBody>
          <a:bodyPr wrap="square" rtlCol="0">
            <a:spAutoFit/>
          </a:bodyPr>
          <a:lstStyle/>
          <a:p>
            <a:r>
              <a:rPr lang="en-US" altLang="zh-CN"/>
              <a:t>Sh_margin_index</a:t>
            </a:r>
          </a:p>
        </p:txBody>
      </p:sp>
      <p:sp>
        <p:nvSpPr>
          <p:cNvPr id="8" name="文本框 7"/>
          <p:cNvSpPr txBox="1"/>
          <p:nvPr/>
        </p:nvSpPr>
        <p:spPr>
          <a:xfrm>
            <a:off x="8214360" y="6085840"/>
            <a:ext cx="2436495" cy="368300"/>
          </a:xfrm>
          <a:prstGeom prst="rect">
            <a:avLst/>
          </a:prstGeom>
          <a:noFill/>
        </p:spPr>
        <p:txBody>
          <a:bodyPr wrap="square" rtlCol="0">
            <a:spAutoFit/>
          </a:bodyPr>
          <a:lstStyle/>
          <a:p>
            <a:r>
              <a:rPr lang="en-US" altLang="zh-CN"/>
              <a:t>sz_margin_index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278697" y="1036435"/>
            <a:ext cx="11634606" cy="3229296"/>
          </a:xfrm>
        </p:spPr>
        <p:txBody>
          <a:bodyPr>
            <a:normAutofit fontScale="97500"/>
          </a:bodyPr>
          <a:lstStyle/>
          <a:p>
            <a:r>
              <a:rPr lang="zh-CN" altLang="en-US" sz="2000" b="1" dirty="0"/>
              <a:t>首先进行日期格式统一，将指数数据与融资融券数据中不同格式的日期字段全部转换为</a:t>
            </a:r>
            <a:r>
              <a:rPr lang="en-US" altLang="zh-CN" sz="2000" b="1" dirty="0"/>
              <a:t> datetime64 </a:t>
            </a:r>
            <a:r>
              <a:rPr lang="zh-CN" altLang="en-US" sz="2000" b="1" dirty="0"/>
              <a:t>格式。</a:t>
            </a:r>
          </a:p>
          <a:p>
            <a:r>
              <a:rPr lang="zh-CN" altLang="en-US" sz="2000" b="1" dirty="0"/>
              <a:t>其次实施字段命名标准化，对所有数据集的关键字段（如开盘价、收盘价、成交量等）进行统一命名。</a:t>
            </a:r>
          </a:p>
          <a:p>
            <a:r>
              <a:rPr lang="zh-CN" altLang="en-US" sz="2000" b="1" dirty="0"/>
              <a:t>针对数据中存在的缺失值，采用</a:t>
            </a:r>
            <a:r>
              <a:rPr lang="en-US" altLang="zh-CN" sz="2000" b="1" dirty="0"/>
              <a:t> “</a:t>
            </a:r>
            <a:r>
              <a:rPr lang="zh-CN" altLang="en-US" sz="2000" b="1" dirty="0"/>
              <a:t>前向填充法</a:t>
            </a:r>
            <a:r>
              <a:rPr lang="en-US" altLang="zh-CN" sz="2000" b="1" dirty="0"/>
              <a:t>” </a:t>
            </a:r>
            <a:r>
              <a:rPr lang="zh-CN" altLang="en-US" sz="2000" b="1" dirty="0"/>
              <a:t>进行补充。</a:t>
            </a:r>
          </a:p>
          <a:p>
            <a:r>
              <a:rPr lang="zh-CN" altLang="en-US" sz="2000" b="1" dirty="0"/>
              <a:t>对于异常值处理，运用</a:t>
            </a:r>
            <a:r>
              <a:rPr lang="en-US" altLang="zh-CN" sz="2000" b="1" dirty="0"/>
              <a:t> 3σ </a:t>
            </a:r>
            <a:r>
              <a:rPr lang="zh-CN" altLang="en-US" sz="2000" b="1" dirty="0"/>
              <a:t>原则，识别并处理超出正常波动范围的极端数据。</a:t>
            </a:r>
          </a:p>
          <a:p>
            <a:r>
              <a:rPr lang="zh-CN" altLang="en-US" sz="2000" b="1" dirty="0"/>
              <a:t>最后完成数据时间对齐，由于融资融券业务始于</a:t>
            </a:r>
            <a:r>
              <a:rPr lang="en-US" altLang="zh-CN" sz="2000" b="1" dirty="0"/>
              <a:t> 2010 </a:t>
            </a:r>
            <a:r>
              <a:rPr lang="zh-CN" altLang="en-US" sz="2000" b="1" dirty="0"/>
              <a:t>年</a:t>
            </a:r>
            <a:r>
              <a:rPr lang="en-US" altLang="zh-CN" sz="2000" b="1" dirty="0"/>
              <a:t> 3 </a:t>
            </a:r>
            <a:r>
              <a:rPr lang="zh-CN" altLang="en-US" sz="2000" b="1" dirty="0"/>
              <a:t>月</a:t>
            </a:r>
            <a:r>
              <a:rPr lang="en-US" altLang="zh-CN" sz="2000" b="1" dirty="0"/>
              <a:t> 31 </a:t>
            </a:r>
            <a:r>
              <a:rPr lang="zh-CN" altLang="en-US" sz="2000" b="1" dirty="0"/>
              <a:t>日，为保证分析对象的时间一致性，我们将所有数据的分析周期统一设定为</a:t>
            </a:r>
            <a:r>
              <a:rPr lang="en-US" altLang="zh-CN" sz="2000" b="1" dirty="0"/>
              <a:t> 2010 </a:t>
            </a:r>
            <a:r>
              <a:rPr lang="zh-CN" altLang="en-US" sz="2000" b="1" dirty="0"/>
              <a:t>年</a:t>
            </a:r>
            <a:r>
              <a:rPr lang="en-US" altLang="zh-CN" sz="2000" b="1" dirty="0"/>
              <a:t> 3 </a:t>
            </a:r>
            <a:r>
              <a:rPr lang="zh-CN" altLang="en-US" sz="2000" b="1" dirty="0"/>
              <a:t>月</a:t>
            </a:r>
            <a:r>
              <a:rPr lang="en-US" altLang="zh-CN" sz="2000" b="1" dirty="0"/>
              <a:t> 31 </a:t>
            </a:r>
            <a:r>
              <a:rPr lang="zh-CN" altLang="en-US" sz="2000" b="1" dirty="0"/>
              <a:t>日至</a:t>
            </a:r>
            <a:r>
              <a:rPr lang="en-US" altLang="zh-CN" sz="2000" b="1" dirty="0"/>
              <a:t> 2022 </a:t>
            </a:r>
            <a:r>
              <a:rPr lang="zh-CN" altLang="en-US" sz="2000" b="1" dirty="0"/>
              <a:t>年</a:t>
            </a:r>
            <a:r>
              <a:rPr lang="en-US" altLang="zh-CN" sz="2000" b="1" dirty="0"/>
              <a:t> 6 </a:t>
            </a:r>
            <a:r>
              <a:rPr lang="zh-CN" altLang="en-US" sz="2000" b="1" dirty="0"/>
              <a:t>月</a:t>
            </a:r>
            <a:r>
              <a:rPr lang="en-US" altLang="zh-CN" sz="2000" b="1" dirty="0"/>
              <a:t> 17 </a:t>
            </a:r>
            <a:r>
              <a:rPr lang="zh-CN" altLang="en-US" sz="2000" b="1" dirty="0"/>
              <a:t>日，与融资融券业务开展周期保持同步。</a:t>
            </a:r>
          </a:p>
        </p:txBody>
      </p:sp>
      <p:sp>
        <p:nvSpPr>
          <p:cNvPr id="3" name="标题 2"/>
          <p:cNvSpPr>
            <a:spLocks noGrp="1"/>
          </p:cNvSpPr>
          <p:nvPr>
            <p:ph type="title"/>
          </p:nvPr>
        </p:nvSpPr>
        <p:spPr/>
        <p:txBody>
          <a:bodyPr>
            <a:normAutofit fontScale="90000"/>
          </a:bodyPr>
          <a:lstStyle/>
          <a:p>
            <a:r>
              <a:rPr lang="en-US" altLang="zh-CN" dirty="0"/>
              <a:t>1.2</a:t>
            </a:r>
            <a:r>
              <a:rPr lang="zh-CN" altLang="en-US" dirty="0"/>
              <a:t>数据处理</a:t>
            </a:r>
          </a:p>
        </p:txBody>
      </p:sp>
      <p:pic>
        <p:nvPicPr>
          <p:cNvPr id="6" name="图片 5"/>
          <p:cNvPicPr>
            <a:picLocks noChangeAspect="1"/>
          </p:cNvPicPr>
          <p:nvPr/>
        </p:nvPicPr>
        <p:blipFill>
          <a:blip r:embed="rId2"/>
          <a:stretch>
            <a:fillRect/>
          </a:stretch>
        </p:blipFill>
        <p:spPr>
          <a:xfrm>
            <a:off x="1031776" y="3971025"/>
            <a:ext cx="2626526" cy="2145799"/>
          </a:xfrm>
          <a:prstGeom prst="rect">
            <a:avLst/>
          </a:prstGeom>
        </p:spPr>
      </p:pic>
      <p:sp>
        <p:nvSpPr>
          <p:cNvPr id="9" name="右箭头 8"/>
          <p:cNvSpPr/>
          <p:nvPr/>
        </p:nvSpPr>
        <p:spPr>
          <a:xfrm>
            <a:off x="4265551" y="4606189"/>
            <a:ext cx="814515" cy="356839"/>
          </a:xfrm>
          <a:prstGeom prst="rightArrow">
            <a:avLst/>
          </a:prstGeom>
        </p:spPr>
        <p:style>
          <a:lnRef idx="2">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0" name="图片 9"/>
          <p:cNvPicPr>
            <a:picLocks noChangeAspect="1"/>
          </p:cNvPicPr>
          <p:nvPr/>
        </p:nvPicPr>
        <p:blipFill>
          <a:blip r:embed="rId3"/>
          <a:stretch>
            <a:fillRect/>
          </a:stretch>
        </p:blipFill>
        <p:spPr>
          <a:xfrm>
            <a:off x="5611304" y="3565199"/>
            <a:ext cx="2390398" cy="1218759"/>
          </a:xfrm>
          <a:prstGeom prst="rect">
            <a:avLst/>
          </a:prstGeom>
        </p:spPr>
      </p:pic>
      <p:pic>
        <p:nvPicPr>
          <p:cNvPr id="11" name="图片 10"/>
          <p:cNvPicPr>
            <a:picLocks noChangeAspect="1"/>
          </p:cNvPicPr>
          <p:nvPr/>
        </p:nvPicPr>
        <p:blipFill>
          <a:blip r:embed="rId4"/>
          <a:stretch>
            <a:fillRect/>
          </a:stretch>
        </p:blipFill>
        <p:spPr>
          <a:xfrm>
            <a:off x="9103536" y="3550104"/>
            <a:ext cx="2500521" cy="1143050"/>
          </a:xfrm>
          <a:prstGeom prst="rect">
            <a:avLst/>
          </a:prstGeom>
        </p:spPr>
      </p:pic>
      <p:pic>
        <p:nvPicPr>
          <p:cNvPr id="12" name="图片 11"/>
          <p:cNvPicPr>
            <a:picLocks noChangeAspect="1"/>
          </p:cNvPicPr>
          <p:nvPr/>
        </p:nvPicPr>
        <p:blipFill>
          <a:blip r:embed="rId5"/>
          <a:stretch>
            <a:fillRect/>
          </a:stretch>
        </p:blipFill>
        <p:spPr>
          <a:xfrm>
            <a:off x="5754396" y="5299425"/>
            <a:ext cx="2378751" cy="1139344"/>
          </a:xfrm>
          <a:prstGeom prst="rect">
            <a:avLst/>
          </a:prstGeom>
        </p:spPr>
      </p:pic>
      <p:sp>
        <p:nvSpPr>
          <p:cNvPr id="13" name="文本框 12"/>
          <p:cNvSpPr txBox="1"/>
          <p:nvPr/>
        </p:nvSpPr>
        <p:spPr>
          <a:xfrm>
            <a:off x="5557695" y="4859258"/>
            <a:ext cx="2881912" cy="369332"/>
          </a:xfrm>
          <a:prstGeom prst="rect">
            <a:avLst/>
          </a:prstGeom>
          <a:noFill/>
        </p:spPr>
        <p:txBody>
          <a:bodyPr wrap="square" rtlCol="0">
            <a:spAutoFit/>
          </a:bodyPr>
          <a:lstStyle/>
          <a:p>
            <a:r>
              <a:rPr lang="en-US" altLang="zh-CN" dirty="0" err="1"/>
              <a:t>processed_market_index</a:t>
            </a:r>
            <a:endParaRPr lang="en-US" altLang="zh-CN" dirty="0"/>
          </a:p>
        </p:txBody>
      </p:sp>
      <p:sp>
        <p:nvSpPr>
          <p:cNvPr id="14" name="文本框 13"/>
          <p:cNvSpPr txBox="1"/>
          <p:nvPr/>
        </p:nvSpPr>
        <p:spPr>
          <a:xfrm>
            <a:off x="9103536" y="4836017"/>
            <a:ext cx="2590846" cy="369332"/>
          </a:xfrm>
          <a:prstGeom prst="rect">
            <a:avLst/>
          </a:prstGeom>
          <a:noFill/>
        </p:spPr>
        <p:txBody>
          <a:bodyPr wrap="square" rtlCol="0">
            <a:spAutoFit/>
          </a:bodyPr>
          <a:lstStyle/>
          <a:p>
            <a:r>
              <a:rPr lang="en-US" altLang="zh-CN" dirty="0" err="1"/>
              <a:t>processed_sh_margin</a:t>
            </a:r>
            <a:endParaRPr lang="en-US" altLang="zh-CN" dirty="0"/>
          </a:p>
        </p:txBody>
      </p:sp>
      <p:sp>
        <p:nvSpPr>
          <p:cNvPr id="15" name="文本框 14"/>
          <p:cNvSpPr txBox="1"/>
          <p:nvPr/>
        </p:nvSpPr>
        <p:spPr>
          <a:xfrm>
            <a:off x="8218271" y="5822117"/>
            <a:ext cx="2517139" cy="369332"/>
          </a:xfrm>
          <a:prstGeom prst="rect">
            <a:avLst/>
          </a:prstGeom>
          <a:noFill/>
        </p:spPr>
        <p:txBody>
          <a:bodyPr wrap="square" rtlCol="0">
            <a:spAutoFit/>
          </a:bodyPr>
          <a:lstStyle/>
          <a:p>
            <a:r>
              <a:rPr lang="en-US" altLang="zh-CN" dirty="0" err="1"/>
              <a:t>processed_sz_margin</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en-US" altLang="zh-CN" dirty="0"/>
              <a:t>3.</a:t>
            </a:r>
            <a:r>
              <a:rPr lang="zh-CN" altLang="en-US" dirty="0"/>
              <a:t>可视化分析</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en-US" altLang="zh-CN" dirty="0"/>
              <a:t>2.1 </a:t>
            </a:r>
            <a:r>
              <a:rPr lang="zh-CN" altLang="zh-CN" dirty="0"/>
              <a:t>沪深指数日</a:t>
            </a:r>
            <a:r>
              <a:rPr lang="en-US" altLang="zh-CN" dirty="0"/>
              <a:t>/</a:t>
            </a:r>
            <a:r>
              <a:rPr lang="zh-CN" altLang="zh-CN" dirty="0"/>
              <a:t>周</a:t>
            </a:r>
            <a:r>
              <a:rPr lang="en-US" altLang="zh-CN" dirty="0"/>
              <a:t>/</a:t>
            </a:r>
            <a:r>
              <a:rPr lang="zh-CN" altLang="zh-CN" dirty="0"/>
              <a:t>月线走势分析</a:t>
            </a:r>
            <a:endParaRPr lang="zh-CN" altLang="en-US" dirty="0"/>
          </a:p>
        </p:txBody>
      </p:sp>
      <p:sp>
        <p:nvSpPr>
          <p:cNvPr id="5" name="文本占位符 4"/>
          <p:cNvSpPr>
            <a:spLocks noGrp="1"/>
          </p:cNvSpPr>
          <p:nvPr>
            <p:ph type="body" sz="quarter" idx="10"/>
          </p:nvPr>
        </p:nvSpPr>
        <p:spPr>
          <a:xfrm>
            <a:off x="9355969" y="1070811"/>
            <a:ext cx="2725963" cy="5395292"/>
          </a:xfrm>
        </p:spPr>
        <p:txBody>
          <a:bodyPr>
            <a:normAutofit fontScale="92500" lnSpcReduction="10000"/>
          </a:bodyPr>
          <a:lstStyle/>
          <a:p>
            <a:r>
              <a:rPr lang="zh-CN" altLang="zh-CN" dirty="0"/>
              <a:t>日线图：深证成指</a:t>
            </a:r>
            <a:r>
              <a:rPr lang="en-US" altLang="zh-CN" dirty="0"/>
              <a:t>2015</a:t>
            </a:r>
            <a:r>
              <a:rPr lang="zh-CN" altLang="zh-CN" dirty="0"/>
              <a:t>年峰值接近</a:t>
            </a:r>
            <a:r>
              <a:rPr lang="en-US" altLang="zh-CN" dirty="0"/>
              <a:t>18000</a:t>
            </a:r>
            <a:r>
              <a:rPr lang="zh-CN" altLang="zh-CN" dirty="0"/>
              <a:t>点，但后续回调幅度大，同样，</a:t>
            </a:r>
            <a:r>
              <a:rPr lang="en-US" altLang="zh-CN" dirty="0"/>
              <a:t>2020</a:t>
            </a:r>
            <a:r>
              <a:rPr lang="zh-CN" altLang="zh-CN" dirty="0"/>
              <a:t>年呈现快速涨跌特征，短期波动剧烈。沪市指数在</a:t>
            </a:r>
            <a:r>
              <a:rPr lang="en-US" altLang="zh-CN" dirty="0"/>
              <a:t>2000-4000</a:t>
            </a:r>
            <a:r>
              <a:rPr lang="zh-CN" altLang="zh-CN" dirty="0"/>
              <a:t>点区间小幅波动，短期走势</a:t>
            </a:r>
            <a:r>
              <a:rPr lang="zh-CN" altLang="en-US" dirty="0"/>
              <a:t>更</a:t>
            </a:r>
            <a:r>
              <a:rPr lang="zh-CN" altLang="zh-CN" dirty="0"/>
              <a:t>稳健。</a:t>
            </a:r>
          </a:p>
          <a:p>
            <a:r>
              <a:rPr lang="zh-CN" altLang="zh-CN" dirty="0"/>
              <a:t>周线图：从图中能看到牛市起点是</a:t>
            </a:r>
            <a:r>
              <a:rPr lang="en-US" altLang="zh-CN" dirty="0"/>
              <a:t>2014</a:t>
            </a:r>
            <a:r>
              <a:rPr lang="zh-CN" altLang="zh-CN" dirty="0"/>
              <a:t>年，牛市顶点是</a:t>
            </a:r>
            <a:r>
              <a:rPr lang="en-US" altLang="zh-CN" dirty="0"/>
              <a:t>2015</a:t>
            </a:r>
            <a:r>
              <a:rPr lang="zh-CN" altLang="zh-CN" dirty="0"/>
              <a:t>年。熊市底部是</a:t>
            </a:r>
            <a:r>
              <a:rPr lang="en-US" altLang="zh-CN" dirty="0"/>
              <a:t>2018</a:t>
            </a:r>
            <a:r>
              <a:rPr lang="zh-CN" altLang="zh-CN" dirty="0"/>
              <a:t>年，反弹起点是</a:t>
            </a:r>
            <a:r>
              <a:rPr lang="en-US" altLang="zh-CN" dirty="0"/>
              <a:t>2020</a:t>
            </a:r>
            <a:r>
              <a:rPr lang="zh-CN" altLang="zh-CN" dirty="0"/>
              <a:t>年。深圳成指的中期涨跌幅是沪市的数倍，牛市涨得更猛、</a:t>
            </a:r>
            <a:r>
              <a:rPr lang="zh-CN" altLang="en-US" dirty="0"/>
              <a:t>熊市</a:t>
            </a:r>
            <a:r>
              <a:rPr lang="zh-CN" altLang="zh-CN" dirty="0"/>
              <a:t>跌得更深。</a:t>
            </a:r>
          </a:p>
          <a:p>
            <a:r>
              <a:rPr lang="zh-CN" altLang="zh-CN" dirty="0"/>
              <a:t>月线图：整体观察，深证成指长期呈现上行趋势，上升斜率明显更高，长期收益更显著。沪市指数走势依旧平稳，变化幅度不大，长期收益弹性弱。</a:t>
            </a:r>
          </a:p>
          <a:p>
            <a:endParaRPr lang="zh-CN" altLang="en-US" dirty="0"/>
          </a:p>
        </p:txBody>
      </p:sp>
      <p:pic>
        <p:nvPicPr>
          <p:cNvPr id="8" name="内容占位符 7"/>
          <p:cNvPicPr>
            <a:picLocks noGrp="1" noChangeAspect="1"/>
          </p:cNvPicPr>
          <p:nvPr>
            <p:ph sz="quarter" idx="11"/>
          </p:nvPr>
        </p:nvPicPr>
        <p:blipFill>
          <a:blip r:embed="rId2">
            <a:extLst>
              <a:ext uri="{28A0092B-C50C-407E-A947-70E740481C1C}">
                <a14:useLocalDpi xmlns:a14="http://schemas.microsoft.com/office/drawing/2010/main" val="0"/>
              </a:ext>
            </a:extLst>
          </a:blip>
          <a:stretch>
            <a:fillRect/>
          </a:stretch>
        </p:blipFill>
        <p:spPr>
          <a:xfrm>
            <a:off x="234615" y="0"/>
            <a:ext cx="8716879" cy="6466103"/>
          </a:xfrm>
        </p:spPr>
      </p:pic>
    </p:spTree>
  </p:cSld>
  <p:clrMapOvr>
    <a:masterClrMapping/>
  </p:clrMapOvr>
</p:sld>
</file>

<file path=ppt/theme/theme1.xml><?xml version="1.0" encoding="utf-8"?>
<a:theme xmlns:a="http://schemas.openxmlformats.org/drawingml/2006/main" name="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简约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基本模板">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简约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标准版式">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BJUT幻灯片模板（16：9）</Template>
  <TotalTime>42</TotalTime>
  <Words>2872</Words>
  <Application>Microsoft Office PowerPoint</Application>
  <PresentationFormat>宽屏</PresentationFormat>
  <Paragraphs>118</Paragraphs>
  <Slides>30</Slides>
  <Notes>0</Notes>
  <HiddenSlides>0</HiddenSlides>
  <MMClips>0</MMClips>
  <ScaleCrop>false</ScaleCrop>
  <HeadingPairs>
    <vt:vector size="6" baseType="variant">
      <vt:variant>
        <vt:lpstr>已用的字体</vt:lpstr>
      </vt:variant>
      <vt:variant>
        <vt:i4>11</vt:i4>
      </vt:variant>
      <vt:variant>
        <vt:lpstr>主题</vt:lpstr>
      </vt:variant>
      <vt:variant>
        <vt:i4>8</vt:i4>
      </vt:variant>
      <vt:variant>
        <vt:lpstr>幻灯片标题</vt:lpstr>
      </vt:variant>
      <vt:variant>
        <vt:i4>30</vt:i4>
      </vt:variant>
    </vt:vector>
  </HeadingPairs>
  <TitlesOfParts>
    <vt:vector size="49" baseType="lpstr">
      <vt:lpstr>微软雅黑</vt:lpstr>
      <vt:lpstr>等线 Light</vt:lpstr>
      <vt:lpstr>Arial</vt:lpstr>
      <vt:lpstr>宋体</vt:lpstr>
      <vt:lpstr>Wingdings</vt:lpstr>
      <vt:lpstr>quote-cjk-patch</vt:lpstr>
      <vt:lpstr>等线</vt:lpstr>
      <vt:lpstr>Bodoni MT Black</vt:lpstr>
      <vt:lpstr>黑体</vt:lpstr>
      <vt:lpstr>Times New Roman</vt:lpstr>
      <vt:lpstr>Calibri</vt:lpstr>
      <vt:lpstr>标准版式</vt:lpstr>
      <vt:lpstr>简约版式</vt:lpstr>
      <vt:lpstr>基本模板</vt:lpstr>
      <vt:lpstr>1_标准版式</vt:lpstr>
      <vt:lpstr>2_标准版式</vt:lpstr>
      <vt:lpstr>3_标准版式</vt:lpstr>
      <vt:lpstr>1_简约版式</vt:lpstr>
      <vt:lpstr>4_标准版式</vt:lpstr>
      <vt:lpstr>证券数据分析与量化指标可视化报告</vt:lpstr>
      <vt:lpstr>目录</vt:lpstr>
      <vt:lpstr>1.研究背景</vt:lpstr>
      <vt:lpstr>1.1研究背景与意义</vt:lpstr>
      <vt:lpstr>2.数据处理</vt:lpstr>
      <vt:lpstr>1.2数据准备</vt:lpstr>
      <vt:lpstr>1.2数据处理</vt:lpstr>
      <vt:lpstr>3.可视化分析</vt:lpstr>
      <vt:lpstr>2.1 沪深指数日/周/月线走势分析</vt:lpstr>
      <vt:lpstr>2.2沪深指数相关性分析 </vt:lpstr>
      <vt:lpstr>2.3融资融券市场分析</vt:lpstr>
      <vt:lpstr>2.3.2融资融券与市场走势联动分析</vt:lpstr>
      <vt:lpstr>4.个股大盘股对比</vt:lpstr>
      <vt:lpstr>3.1个股与大盘的相关性分析——数据处理</vt:lpstr>
      <vt:lpstr>3.1个股与大盘的相关性分析</vt:lpstr>
      <vt:lpstr>3.2个股的MACD指标可视化</vt:lpstr>
      <vt:lpstr>5.MACD/PSY指标量化策略</vt:lpstr>
      <vt:lpstr>4.1MACD/PSY指标量化策略</vt:lpstr>
      <vt:lpstr>4.1复合型MACD/PSY指标量化策略</vt:lpstr>
      <vt:lpstr>4.2收益率计算</vt:lpstr>
      <vt:lpstr>4.3策略设计</vt:lpstr>
      <vt:lpstr>4.3策略设计</vt:lpstr>
      <vt:lpstr>4.3策略设计</vt:lpstr>
      <vt:lpstr>6.混合策略</vt:lpstr>
      <vt:lpstr>6.1绩效特征：防御性强，绝对收益薄弱</vt:lpstr>
      <vt:lpstr>6.2核心矛盾：风控出色但进攻不足</vt:lpstr>
      <vt:lpstr>6.3总结展望：需向全天候体系演进</vt:lpstr>
      <vt:lpstr>7.总结和未来</vt:lpstr>
      <vt:lpstr>1.1总结和未来</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星宇 谈</dc:creator>
  <dc:description>InTron@BJUT</dc:description>
  <cp:lastModifiedBy>星宇 谈</cp:lastModifiedBy>
  <cp:revision>10</cp:revision>
  <dcterms:created xsi:type="dcterms:W3CDTF">2025-12-11T13:06:00Z</dcterms:created>
  <dcterms:modified xsi:type="dcterms:W3CDTF">2025-12-16T04:17:28Z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2052-12.1.0.24034</vt:lpwstr>
  </property>
  <property fmtid="{D5CDD505-2E9C-101B-9397-08002B2CF9AE}" pid="3" name="ICV">
    <vt:lpwstr>915C4EA809C5497288C863A1751C07AD_13</vt:lpwstr>
  </property>
</Properties>
</file>